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60" r:id="rId3"/>
    <p:sldId id="261" r:id="rId4"/>
    <p:sldId id="275" r:id="rId5"/>
    <p:sldId id="265" r:id="rId6"/>
    <p:sldId id="283" r:id="rId7"/>
    <p:sldId id="279" r:id="rId8"/>
    <p:sldId id="287" r:id="rId9"/>
    <p:sldId id="289" r:id="rId10"/>
    <p:sldId id="290" r:id="rId11"/>
    <p:sldId id="280" r:id="rId12"/>
    <p:sldId id="281" r:id="rId13"/>
    <p:sldId id="284" r:id="rId14"/>
    <p:sldId id="285" r:id="rId15"/>
    <p:sldId id="291" r:id="rId16"/>
    <p:sldId id="286" r:id="rId17"/>
    <p:sldId id="259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30" autoAdjust="0"/>
    <p:restoredTop sz="94660"/>
  </p:normalViewPr>
  <p:slideViewPr>
    <p:cSldViewPr>
      <p:cViewPr>
        <p:scale>
          <a:sx n="80" d="100"/>
          <a:sy n="80" d="100"/>
        </p:scale>
        <p:origin x="928" y="-4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572361-EB8B-44DF-A21E-3FEF48ABF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9A3F9818-FCBB-4955-9A0A-1A572A137B7C}">
      <dgm:prSet/>
      <dgm:spPr/>
      <dgm:t>
        <a:bodyPr/>
        <a:lstStyle/>
        <a:p>
          <a:pPr latinLnBrk="1"/>
          <a:endParaRPr lang="en-US" altLang="ko-KR" b="1" dirty="0"/>
        </a:p>
      </dgm:t>
    </dgm:pt>
    <dgm:pt modelId="{9A326955-CE83-46E2-8B0B-9FA4BDC81BF1}" type="sibTrans" cxnId="{5D77D1A4-98D2-4C14-ABFB-DA6382EFFC4D}">
      <dgm:prSet/>
      <dgm:spPr/>
      <dgm:t>
        <a:bodyPr/>
        <a:lstStyle/>
        <a:p>
          <a:pPr latinLnBrk="1"/>
          <a:endParaRPr lang="ko-KR" altLang="en-US"/>
        </a:p>
      </dgm:t>
    </dgm:pt>
    <dgm:pt modelId="{F937D80B-1553-438D-B767-92FD9F0B2FD2}" type="parTrans" cxnId="{5D77D1A4-98D2-4C14-ABFB-DA6382EFFC4D}">
      <dgm:prSet/>
      <dgm:spPr/>
      <dgm:t>
        <a:bodyPr/>
        <a:lstStyle/>
        <a:p>
          <a:pPr latinLnBrk="1"/>
          <a:endParaRPr lang="ko-KR" altLang="en-US"/>
        </a:p>
      </dgm:t>
    </dgm:pt>
    <dgm:pt modelId="{CD4A76C2-0967-4032-9E9C-36AEC9551777}">
      <dgm:prSet/>
      <dgm:spPr/>
      <dgm:t>
        <a:bodyPr/>
        <a:lstStyle/>
        <a:p>
          <a:pPr latinLnBrk="1"/>
          <a:r>
            <a:rPr lang="ko-KR" altLang="en-US" b="1" dirty="0"/>
            <a:t>● 세부 목표</a:t>
          </a:r>
          <a:endParaRPr lang="en-US" altLang="ko-KR" b="1" dirty="0"/>
        </a:p>
      </dgm:t>
    </dgm:pt>
    <dgm:pt modelId="{E8D169DE-C265-4C5A-8AC9-07F7737DF382}" type="sibTrans" cxnId="{BBECA5A0-7C19-4B2A-8B57-160C90F3F221}">
      <dgm:prSet/>
      <dgm:spPr/>
      <dgm:t>
        <a:bodyPr/>
        <a:lstStyle/>
        <a:p>
          <a:pPr latinLnBrk="1"/>
          <a:endParaRPr lang="ko-KR" altLang="en-US"/>
        </a:p>
      </dgm:t>
    </dgm:pt>
    <dgm:pt modelId="{3C91E97B-BA4F-421F-BAFE-19DC2D18A8B9}" type="parTrans" cxnId="{BBECA5A0-7C19-4B2A-8B57-160C90F3F221}">
      <dgm:prSet/>
      <dgm:spPr/>
      <dgm:t>
        <a:bodyPr/>
        <a:lstStyle/>
        <a:p>
          <a:pPr latinLnBrk="1"/>
          <a:endParaRPr lang="ko-KR" altLang="en-US"/>
        </a:p>
      </dgm:t>
    </dgm:pt>
    <dgm:pt modelId="{F15C2DE3-3852-424E-B31E-0C081F9356B1}">
      <dgm:prSet/>
      <dgm:spPr/>
      <dgm:t>
        <a:bodyPr/>
        <a:lstStyle/>
        <a:p>
          <a:pPr latinLnBrk="1"/>
          <a:r>
            <a:rPr lang="ko-KR" altLang="en-US" b="1" dirty="0"/>
            <a:t> 자연어 처리 </a:t>
          </a:r>
          <a:r>
            <a:rPr lang="en-US" altLang="ko-KR" b="1" dirty="0"/>
            <a:t>: </a:t>
          </a:r>
          <a:r>
            <a:rPr lang="ko-KR" altLang="en-US" b="1" dirty="0"/>
            <a:t>불용어와 특수문자 처리</a:t>
          </a:r>
          <a:r>
            <a:rPr lang="en-US" altLang="ko-KR" b="1" dirty="0"/>
            <a:t>, </a:t>
          </a:r>
          <a:r>
            <a:rPr lang="ko-KR" altLang="en-US" b="1" dirty="0"/>
            <a:t>각 속성에 속하는 연관단어 수집</a:t>
          </a:r>
          <a:endParaRPr lang="en-US" altLang="ko-KR" b="1" dirty="0"/>
        </a:p>
      </dgm:t>
    </dgm:pt>
    <dgm:pt modelId="{78A0B734-A88D-4519-8598-6CE06AAFBEE0}" type="parTrans" cxnId="{23BC2BA4-B13D-4365-8ADC-50EFA6365059}">
      <dgm:prSet/>
      <dgm:spPr/>
      <dgm:t>
        <a:bodyPr/>
        <a:lstStyle/>
        <a:p>
          <a:pPr latinLnBrk="1"/>
          <a:endParaRPr lang="ko-KR" altLang="en-US"/>
        </a:p>
      </dgm:t>
    </dgm:pt>
    <dgm:pt modelId="{3A60579E-0320-411B-800F-5781EFFD3E7B}" type="sibTrans" cxnId="{23BC2BA4-B13D-4365-8ADC-50EFA6365059}">
      <dgm:prSet/>
      <dgm:spPr/>
      <dgm:t>
        <a:bodyPr/>
        <a:lstStyle/>
        <a:p>
          <a:pPr latinLnBrk="1"/>
          <a:endParaRPr lang="ko-KR" altLang="en-US"/>
        </a:p>
      </dgm:t>
    </dgm:pt>
    <dgm:pt modelId="{8C7F0EEC-E8C6-42B5-9F54-699F81D35D93}">
      <dgm:prSet/>
      <dgm:spPr/>
      <dgm:t>
        <a:bodyPr/>
        <a:lstStyle/>
        <a:p>
          <a:pPr latinLnBrk="1"/>
          <a:r>
            <a:rPr lang="en-US" altLang="ko-KR" b="1" dirty="0"/>
            <a:t> TensorFlow</a:t>
          </a:r>
          <a:r>
            <a:rPr lang="ko-KR" altLang="en-US" b="1" dirty="0"/>
            <a:t> 모델링 </a:t>
          </a:r>
          <a:r>
            <a:rPr lang="en-US" altLang="ko-KR" b="1" dirty="0"/>
            <a:t>: </a:t>
          </a:r>
          <a:r>
            <a:rPr lang="ko-KR" altLang="en-US" b="1" dirty="0"/>
            <a:t>속성별로 </a:t>
          </a:r>
          <a:r>
            <a:rPr lang="en-US" altLang="ko-KR" b="1" dirty="0"/>
            <a:t>5</a:t>
          </a:r>
          <a:r>
            <a:rPr lang="ko-KR" altLang="en-US" b="1" dirty="0"/>
            <a:t>개의 모델 생성</a:t>
          </a:r>
          <a:r>
            <a:rPr lang="en-US" altLang="ko-KR" b="1" dirty="0"/>
            <a:t>, </a:t>
          </a:r>
          <a:r>
            <a:rPr lang="ko-KR" altLang="en-US" b="1" dirty="0"/>
            <a:t>긍정</a:t>
          </a:r>
          <a:r>
            <a:rPr lang="en-US" altLang="ko-KR" b="1" dirty="0"/>
            <a:t>/</a:t>
          </a:r>
          <a:r>
            <a:rPr lang="ko-KR" altLang="en-US" b="1" dirty="0"/>
            <a:t>부정 값 도출</a:t>
          </a:r>
          <a:endParaRPr lang="en-US" altLang="ko-KR" b="1" dirty="0"/>
        </a:p>
      </dgm:t>
    </dgm:pt>
    <dgm:pt modelId="{3CA708AC-D081-47D4-A216-2115CA5590B5}" type="parTrans" cxnId="{E6D49E67-CEAE-47F2-BE6A-63202DBE8C9E}">
      <dgm:prSet/>
      <dgm:spPr/>
      <dgm:t>
        <a:bodyPr/>
        <a:lstStyle/>
        <a:p>
          <a:pPr latinLnBrk="1"/>
          <a:endParaRPr lang="ko-KR" altLang="en-US"/>
        </a:p>
      </dgm:t>
    </dgm:pt>
    <dgm:pt modelId="{AD054C57-2E1D-4447-8005-C4EBF20C2A59}" type="sibTrans" cxnId="{E6D49E67-CEAE-47F2-BE6A-63202DBE8C9E}">
      <dgm:prSet/>
      <dgm:spPr/>
      <dgm:t>
        <a:bodyPr/>
        <a:lstStyle/>
        <a:p>
          <a:pPr latinLnBrk="1"/>
          <a:endParaRPr lang="ko-KR" altLang="en-US"/>
        </a:p>
      </dgm:t>
    </dgm:pt>
    <dgm:pt modelId="{D1C53A68-ACF7-4538-B584-ECE79364F361}">
      <dgm:prSet/>
      <dgm:spPr/>
      <dgm:t>
        <a:bodyPr/>
        <a:lstStyle/>
        <a:p>
          <a:pPr latinLnBrk="1"/>
          <a:r>
            <a:rPr lang="ko-KR" altLang="en-US" b="1" dirty="0"/>
            <a:t> 데이터 매칭 </a:t>
          </a:r>
          <a:r>
            <a:rPr lang="en-US" altLang="ko-KR" b="1" dirty="0"/>
            <a:t>: </a:t>
          </a:r>
          <a:r>
            <a:rPr lang="ko-KR" altLang="en-US" b="1" dirty="0"/>
            <a:t>사용자 정보와 매칭 할 수 있도록 도출 값 점수화</a:t>
          </a:r>
          <a:endParaRPr lang="en-US" altLang="ko-KR" b="1" dirty="0"/>
        </a:p>
      </dgm:t>
    </dgm:pt>
    <dgm:pt modelId="{071229F3-AEC3-4F15-A20B-98B3069B9AC9}" type="parTrans" cxnId="{13C6AE4E-363F-4BCB-AD84-2B0FFA36C0E5}">
      <dgm:prSet/>
      <dgm:spPr/>
      <dgm:t>
        <a:bodyPr/>
        <a:lstStyle/>
        <a:p>
          <a:pPr latinLnBrk="1"/>
          <a:endParaRPr lang="ko-KR" altLang="en-US"/>
        </a:p>
      </dgm:t>
    </dgm:pt>
    <dgm:pt modelId="{E5E33A62-6944-4533-B696-3C10EE20FF4D}" type="sibTrans" cxnId="{13C6AE4E-363F-4BCB-AD84-2B0FFA36C0E5}">
      <dgm:prSet/>
      <dgm:spPr/>
      <dgm:t>
        <a:bodyPr/>
        <a:lstStyle/>
        <a:p>
          <a:pPr latinLnBrk="1"/>
          <a:endParaRPr lang="ko-KR" altLang="en-US"/>
        </a:p>
      </dgm:t>
    </dgm:pt>
    <dgm:pt modelId="{50D4DA09-CE9A-4DA3-94CD-9FCB4CD56FC3}">
      <dgm:prSet/>
      <dgm:spPr/>
      <dgm:t>
        <a:bodyPr/>
        <a:lstStyle/>
        <a:p>
          <a:pPr latinLnBrk="1"/>
          <a:r>
            <a:rPr lang="ko-KR" altLang="en-US" b="1" dirty="0"/>
            <a:t> 웹 </a:t>
          </a:r>
          <a:r>
            <a:rPr lang="ko-KR" altLang="en-US" b="1" dirty="0" err="1"/>
            <a:t>크롤링</a:t>
          </a:r>
          <a:r>
            <a:rPr lang="ko-KR" altLang="en-US" b="1" dirty="0"/>
            <a:t> </a:t>
          </a:r>
          <a:r>
            <a:rPr lang="en-US" altLang="ko-KR" b="1" dirty="0"/>
            <a:t>: </a:t>
          </a:r>
          <a:r>
            <a:rPr lang="ko-KR" altLang="en-US" b="1" dirty="0"/>
            <a:t>대학생 커뮤니티에서 </a:t>
          </a:r>
          <a:r>
            <a:rPr lang="ko-KR" altLang="en-US" b="1" dirty="0" err="1"/>
            <a:t>강의평</a:t>
          </a:r>
          <a:r>
            <a:rPr lang="ko-KR" altLang="en-US" b="1" dirty="0"/>
            <a:t> 수집</a:t>
          </a:r>
          <a:endParaRPr lang="en-US" altLang="ko-KR" b="1" dirty="0"/>
        </a:p>
      </dgm:t>
    </dgm:pt>
    <dgm:pt modelId="{2B60B157-3CBE-481F-887E-F1D4453C41EE}" type="parTrans" cxnId="{F52F0942-53D4-430B-B0C3-8D08593E7606}">
      <dgm:prSet/>
      <dgm:spPr/>
      <dgm:t>
        <a:bodyPr/>
        <a:lstStyle/>
        <a:p>
          <a:pPr latinLnBrk="1"/>
          <a:endParaRPr lang="ko-KR" altLang="en-US"/>
        </a:p>
      </dgm:t>
    </dgm:pt>
    <dgm:pt modelId="{FE08E890-60C8-493A-9A2C-9BFF0599335B}" type="sibTrans" cxnId="{F52F0942-53D4-430B-B0C3-8D08593E7606}">
      <dgm:prSet/>
      <dgm:spPr/>
      <dgm:t>
        <a:bodyPr/>
        <a:lstStyle/>
        <a:p>
          <a:pPr latinLnBrk="1"/>
          <a:endParaRPr lang="ko-KR" altLang="en-US"/>
        </a:p>
      </dgm:t>
    </dgm:pt>
    <dgm:pt modelId="{8DE0AC77-8284-4E9F-8BAA-56F90931C058}">
      <dgm:prSet phldrT="[텍스트]"/>
      <dgm:spPr/>
      <dgm:t>
        <a:bodyPr/>
        <a:lstStyle/>
        <a:p>
          <a:pPr latinLnBrk="1"/>
          <a:r>
            <a:rPr lang="ko-KR" altLang="en-US" b="1" dirty="0"/>
            <a:t>● 최종 목표</a:t>
          </a:r>
          <a:endParaRPr lang="ko-KR" altLang="en-US" dirty="0"/>
        </a:p>
      </dgm:t>
    </dgm:pt>
    <dgm:pt modelId="{F418DA0A-5FE0-435A-9A26-A0D4F40575C6}" type="sib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20B5FA60-63FD-4199-8B40-B55A822B7746}" type="par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C8112B39-25E5-476C-BE88-E99EA82AE1B9}">
      <dgm:prSet phldrT="[텍스트]" custT="1"/>
      <dgm:spPr/>
      <dgm:t>
        <a:bodyPr/>
        <a:lstStyle/>
        <a:p>
          <a:pPr latinLnBrk="1"/>
          <a:r>
            <a:rPr lang="ko-KR" altLang="en-US" sz="1600" b="1" dirty="0"/>
            <a:t>학생들이 작성한 강의평을 분석하여 여러가지 선택항목을 통해 </a:t>
          </a:r>
          <a:r>
            <a:rPr lang="en-US" altLang="ko-KR" sz="1600" b="1" dirty="0"/>
            <a:t>	                 </a:t>
          </a:r>
          <a:r>
            <a:rPr lang="ko-KR" altLang="en-US" sz="1600" b="1" dirty="0"/>
            <a:t>자신에게 맞는 수업을 알맞게 선택할 수 있도록 한다</a:t>
          </a:r>
          <a:endParaRPr lang="ko-KR" altLang="en-US" sz="1600" dirty="0"/>
        </a:p>
      </dgm:t>
    </dgm:pt>
    <dgm:pt modelId="{1DEB866B-6BE2-45C3-BF26-058FD8F104F9}" type="parTrans" cxnId="{14BF5E7F-B933-4837-8655-DECF2565EEAB}">
      <dgm:prSet/>
      <dgm:spPr/>
    </dgm:pt>
    <dgm:pt modelId="{890DA670-05E9-41A9-B148-0BB7C2806A79}" type="sibTrans" cxnId="{14BF5E7F-B933-4837-8655-DECF2565EEAB}">
      <dgm:prSet/>
      <dgm:spPr/>
    </dgm:pt>
    <dgm:pt modelId="{AE1B452A-55E0-482C-AA72-5C778B77646E}">
      <dgm:prSet phldrT="[텍스트]" custT="1"/>
      <dgm:spPr/>
      <dgm:t>
        <a:bodyPr/>
        <a:lstStyle/>
        <a:p>
          <a:pPr latinLnBrk="1"/>
          <a:endParaRPr lang="ko-KR" altLang="en-US" sz="800" dirty="0"/>
        </a:p>
      </dgm:t>
    </dgm:pt>
    <dgm:pt modelId="{59EBA457-6D4D-4A1A-BA43-D5C8108CE909}" type="parTrans" cxnId="{0507DD38-6786-4071-87B5-374CF17991F4}">
      <dgm:prSet/>
      <dgm:spPr/>
    </dgm:pt>
    <dgm:pt modelId="{DA333C4A-DC0D-4441-8EF7-4FAB45E6B897}" type="sibTrans" cxnId="{0507DD38-6786-4071-87B5-374CF17991F4}">
      <dgm:prSet/>
      <dgm:spPr/>
    </dgm:pt>
    <dgm:pt modelId="{6FB7898E-F165-4628-8189-1548D03B0D8C}" type="pres">
      <dgm:prSet presAssocID="{1C572361-EB8B-44DF-A21E-3FEF48ABFEF3}" presName="linear" presStyleCnt="0">
        <dgm:presLayoutVars>
          <dgm:animLvl val="lvl"/>
          <dgm:resizeHandles val="exact"/>
        </dgm:presLayoutVars>
      </dgm:prSet>
      <dgm:spPr/>
    </dgm:pt>
    <dgm:pt modelId="{36883D07-F9FA-453F-B443-43457B442261}" type="pres">
      <dgm:prSet presAssocID="{8DE0AC77-8284-4E9F-8BAA-56F90931C058}" presName="parentText" presStyleLbl="node1" presStyleIdx="0" presStyleCnt="2" custLinFactNeighborY="-12215">
        <dgm:presLayoutVars>
          <dgm:chMax val="0"/>
          <dgm:bulletEnabled val="1"/>
        </dgm:presLayoutVars>
      </dgm:prSet>
      <dgm:spPr/>
    </dgm:pt>
    <dgm:pt modelId="{7B5FABF5-F038-4493-9853-9EE72ED15887}" type="pres">
      <dgm:prSet presAssocID="{8DE0AC77-8284-4E9F-8BAA-56F90931C058}" presName="childText" presStyleLbl="revTx" presStyleIdx="0" presStyleCnt="2">
        <dgm:presLayoutVars>
          <dgm:bulletEnabled val="1"/>
        </dgm:presLayoutVars>
      </dgm:prSet>
      <dgm:spPr/>
    </dgm:pt>
    <dgm:pt modelId="{DCA69EE7-7518-452A-9B05-6BBFE7933FCF}" type="pres">
      <dgm:prSet presAssocID="{CD4A76C2-0967-4032-9E9C-36AEC9551777}" presName="parentText" presStyleLbl="node1" presStyleIdx="1" presStyleCnt="2" custLinFactNeighborY="12267">
        <dgm:presLayoutVars>
          <dgm:chMax val="0"/>
          <dgm:bulletEnabled val="1"/>
        </dgm:presLayoutVars>
      </dgm:prSet>
      <dgm:spPr/>
    </dgm:pt>
    <dgm:pt modelId="{1BF8E976-FB6D-4F3E-929E-7096ED7134CB}" type="pres">
      <dgm:prSet presAssocID="{CD4A76C2-0967-4032-9E9C-36AEC9551777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8E557F03-B5BE-496F-B786-7D2441DC7B44}" type="presOf" srcId="{AE1B452A-55E0-482C-AA72-5C778B77646E}" destId="{7B5FABF5-F038-4493-9853-9EE72ED15887}" srcOrd="0" destOrd="0" presId="urn:microsoft.com/office/officeart/2005/8/layout/vList2"/>
    <dgm:cxn modelId="{F8A9AA0F-F63E-4E24-B61C-E809170446E1}" type="presOf" srcId="{9A3F9818-FCBB-4955-9A0A-1A572A137B7C}" destId="{1BF8E976-FB6D-4F3E-929E-7096ED7134CB}" srcOrd="0" destOrd="0" presId="urn:microsoft.com/office/officeart/2005/8/layout/vList2"/>
    <dgm:cxn modelId="{F07E1711-E47E-4106-A656-72321955DE64}" type="presOf" srcId="{8C7F0EEC-E8C6-42B5-9F54-699F81D35D93}" destId="{1BF8E976-FB6D-4F3E-929E-7096ED7134CB}" srcOrd="0" destOrd="3" presId="urn:microsoft.com/office/officeart/2005/8/layout/vList2"/>
    <dgm:cxn modelId="{A7645918-67C4-4ADC-B7C3-FC729116D254}" type="presOf" srcId="{CD4A76C2-0967-4032-9E9C-36AEC9551777}" destId="{DCA69EE7-7518-452A-9B05-6BBFE7933FCF}" srcOrd="0" destOrd="0" presId="urn:microsoft.com/office/officeart/2005/8/layout/vList2"/>
    <dgm:cxn modelId="{1CD9931A-8D5E-4D57-A13A-1EE4723567E2}" type="presOf" srcId="{50D4DA09-CE9A-4DA3-94CD-9FCB4CD56FC3}" destId="{1BF8E976-FB6D-4F3E-929E-7096ED7134CB}" srcOrd="0" destOrd="1" presId="urn:microsoft.com/office/officeart/2005/8/layout/vList2"/>
    <dgm:cxn modelId="{0507DD38-6786-4071-87B5-374CF17991F4}" srcId="{8DE0AC77-8284-4E9F-8BAA-56F90931C058}" destId="{AE1B452A-55E0-482C-AA72-5C778B77646E}" srcOrd="0" destOrd="0" parTransId="{59EBA457-6D4D-4A1A-BA43-D5C8108CE909}" sibTransId="{DA333C4A-DC0D-4441-8EF7-4FAB45E6B897}"/>
    <dgm:cxn modelId="{F52F0942-53D4-430B-B0C3-8D08593E7606}" srcId="{CD4A76C2-0967-4032-9E9C-36AEC9551777}" destId="{50D4DA09-CE9A-4DA3-94CD-9FCB4CD56FC3}" srcOrd="1" destOrd="0" parTransId="{2B60B157-3CBE-481F-887E-F1D4453C41EE}" sibTransId="{FE08E890-60C8-493A-9A2C-9BFF0599335B}"/>
    <dgm:cxn modelId="{E6D49E67-CEAE-47F2-BE6A-63202DBE8C9E}" srcId="{CD4A76C2-0967-4032-9E9C-36AEC9551777}" destId="{8C7F0EEC-E8C6-42B5-9F54-699F81D35D93}" srcOrd="3" destOrd="0" parTransId="{3CA708AC-D081-47D4-A216-2115CA5590B5}" sibTransId="{AD054C57-2E1D-4447-8005-C4EBF20C2A59}"/>
    <dgm:cxn modelId="{C6B10B49-BA4F-4E94-892B-FA41B2A01DC4}" type="presOf" srcId="{F15C2DE3-3852-424E-B31E-0C081F9356B1}" destId="{1BF8E976-FB6D-4F3E-929E-7096ED7134CB}" srcOrd="0" destOrd="2" presId="urn:microsoft.com/office/officeart/2005/8/layout/vList2"/>
    <dgm:cxn modelId="{13C6AE4E-363F-4BCB-AD84-2B0FFA36C0E5}" srcId="{CD4A76C2-0967-4032-9E9C-36AEC9551777}" destId="{D1C53A68-ACF7-4538-B584-ECE79364F361}" srcOrd="4" destOrd="0" parTransId="{071229F3-AEC3-4F15-A20B-98B3069B9AC9}" sibTransId="{E5E33A62-6944-4533-B696-3C10EE20FF4D}"/>
    <dgm:cxn modelId="{14BF5E7F-B933-4837-8655-DECF2565EEAB}" srcId="{8DE0AC77-8284-4E9F-8BAA-56F90931C058}" destId="{C8112B39-25E5-476C-BE88-E99EA82AE1B9}" srcOrd="1" destOrd="0" parTransId="{1DEB866B-6BE2-45C3-BF26-058FD8F104F9}" sibTransId="{890DA670-05E9-41A9-B148-0BB7C2806A79}"/>
    <dgm:cxn modelId="{7FBEDB83-4896-44A5-AF3E-8490A9A80A30}" srcId="{1C572361-EB8B-44DF-A21E-3FEF48ABFEF3}" destId="{8DE0AC77-8284-4E9F-8BAA-56F90931C058}" srcOrd="0" destOrd="0" parTransId="{20B5FA60-63FD-4199-8B40-B55A822B7746}" sibTransId="{F418DA0A-5FE0-435A-9A26-A0D4F40575C6}"/>
    <dgm:cxn modelId="{61770D9D-BFCD-459D-977F-5EFCE5031971}" type="presOf" srcId="{C8112B39-25E5-476C-BE88-E99EA82AE1B9}" destId="{7B5FABF5-F038-4493-9853-9EE72ED15887}" srcOrd="0" destOrd="1" presId="urn:microsoft.com/office/officeart/2005/8/layout/vList2"/>
    <dgm:cxn modelId="{BBECA5A0-7C19-4B2A-8B57-160C90F3F221}" srcId="{1C572361-EB8B-44DF-A21E-3FEF48ABFEF3}" destId="{CD4A76C2-0967-4032-9E9C-36AEC9551777}" srcOrd="1" destOrd="0" parTransId="{3C91E97B-BA4F-421F-BAFE-19DC2D18A8B9}" sibTransId="{E8D169DE-C265-4C5A-8AC9-07F7737DF382}"/>
    <dgm:cxn modelId="{23BC2BA4-B13D-4365-8ADC-50EFA6365059}" srcId="{CD4A76C2-0967-4032-9E9C-36AEC9551777}" destId="{F15C2DE3-3852-424E-B31E-0C081F9356B1}" srcOrd="2" destOrd="0" parTransId="{78A0B734-A88D-4519-8598-6CE06AAFBEE0}" sibTransId="{3A60579E-0320-411B-800F-5781EFFD3E7B}"/>
    <dgm:cxn modelId="{5D77D1A4-98D2-4C14-ABFB-DA6382EFFC4D}" srcId="{CD4A76C2-0967-4032-9E9C-36AEC9551777}" destId="{9A3F9818-FCBB-4955-9A0A-1A572A137B7C}" srcOrd="0" destOrd="0" parTransId="{F937D80B-1553-438D-B767-92FD9F0B2FD2}" sibTransId="{9A326955-CE83-46E2-8B0B-9FA4BDC81BF1}"/>
    <dgm:cxn modelId="{465444B1-2779-460E-9DFC-0E643534B9C8}" type="presOf" srcId="{1C572361-EB8B-44DF-A21E-3FEF48ABFEF3}" destId="{6FB7898E-F165-4628-8189-1548D03B0D8C}" srcOrd="0" destOrd="0" presId="urn:microsoft.com/office/officeart/2005/8/layout/vList2"/>
    <dgm:cxn modelId="{04B563B2-419F-48ED-9607-FB042F212A1A}" type="presOf" srcId="{D1C53A68-ACF7-4538-B584-ECE79364F361}" destId="{1BF8E976-FB6D-4F3E-929E-7096ED7134CB}" srcOrd="0" destOrd="4" presId="urn:microsoft.com/office/officeart/2005/8/layout/vList2"/>
    <dgm:cxn modelId="{CB3F78FE-78AE-4BAA-9002-3F0D5881F3F8}" type="presOf" srcId="{8DE0AC77-8284-4E9F-8BAA-56F90931C058}" destId="{36883D07-F9FA-453F-B443-43457B442261}" srcOrd="0" destOrd="0" presId="urn:microsoft.com/office/officeart/2005/8/layout/vList2"/>
    <dgm:cxn modelId="{A5EA774F-F15C-46A5-9DC9-9A7B749E9B43}" type="presParOf" srcId="{6FB7898E-F165-4628-8189-1548D03B0D8C}" destId="{36883D07-F9FA-453F-B443-43457B442261}" srcOrd="0" destOrd="0" presId="urn:microsoft.com/office/officeart/2005/8/layout/vList2"/>
    <dgm:cxn modelId="{251AB43D-CD76-438F-8380-E2EA7182C247}" type="presParOf" srcId="{6FB7898E-F165-4628-8189-1548D03B0D8C}" destId="{7B5FABF5-F038-4493-9853-9EE72ED15887}" srcOrd="1" destOrd="0" presId="urn:microsoft.com/office/officeart/2005/8/layout/vList2"/>
    <dgm:cxn modelId="{4545E799-904A-4624-9B82-D24A94A44A30}" type="presParOf" srcId="{6FB7898E-F165-4628-8189-1548D03B0D8C}" destId="{DCA69EE7-7518-452A-9B05-6BBFE7933FCF}" srcOrd="2" destOrd="0" presId="urn:microsoft.com/office/officeart/2005/8/layout/vList2"/>
    <dgm:cxn modelId="{410BE1ED-E456-43BE-AAA3-F016DB164F62}" type="presParOf" srcId="{6FB7898E-F165-4628-8189-1548D03B0D8C}" destId="{1BF8E976-FB6D-4F3E-929E-7096ED7134CB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049312-047E-45D7-B692-5D8F2F782C2D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AF1F34B-3789-4E8A-BEA8-9F61609F3056}" type="pres">
      <dgm:prSet presAssocID="{31049312-047E-45D7-B692-5D8F2F782C2D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398354A0-2277-48D0-B4AD-825819BFCCA2}" type="presOf" srcId="{31049312-047E-45D7-B692-5D8F2F782C2D}" destId="{6AF1F34B-3789-4E8A-BEA8-9F61609F3056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1049312-047E-45D7-B692-5D8F2F782C2D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AF1F34B-3789-4E8A-BEA8-9F61609F3056}" type="pres">
      <dgm:prSet presAssocID="{31049312-047E-45D7-B692-5D8F2F782C2D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398354A0-2277-48D0-B4AD-825819BFCCA2}" type="presOf" srcId="{31049312-047E-45D7-B692-5D8F2F782C2D}" destId="{6AF1F34B-3789-4E8A-BEA8-9F61609F3056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83D07-F9FA-453F-B443-43457B442261}">
      <dsp:nvSpPr>
        <dsp:cNvPr id="0" name=""/>
        <dsp:cNvSpPr/>
      </dsp:nvSpPr>
      <dsp:spPr>
        <a:xfrm>
          <a:off x="0" y="0"/>
          <a:ext cx="7488832" cy="4960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1" kern="1200" dirty="0"/>
            <a:t>● 최종 목표</a:t>
          </a:r>
          <a:endParaRPr lang="ko-KR" altLang="en-US" sz="1600" kern="1200" dirty="0"/>
        </a:p>
      </dsp:txBody>
      <dsp:txXfrm>
        <a:off x="24217" y="24217"/>
        <a:ext cx="7440398" cy="447646"/>
      </dsp:txXfrm>
    </dsp:sp>
    <dsp:sp modelId="{7B5FABF5-F038-4493-9853-9EE72ED15887}">
      <dsp:nvSpPr>
        <dsp:cNvPr id="0" name=""/>
        <dsp:cNvSpPr/>
      </dsp:nvSpPr>
      <dsp:spPr>
        <a:xfrm>
          <a:off x="0" y="532409"/>
          <a:ext cx="7488832" cy="861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7770" tIns="10160" rIns="56896" bIns="10160" numCol="1" spcCol="1270" anchor="t" anchorCtr="0">
          <a:noAutofit/>
        </a:bodyPr>
        <a:lstStyle/>
        <a:p>
          <a:pPr marL="57150" lvl="1" indent="-57150" algn="l" defTabSz="3556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ko-KR" altLang="en-US" sz="8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b="1" kern="1200" dirty="0"/>
            <a:t>학생들이 작성한 강의평을 분석하여 여러가지 선택항목을 통해 </a:t>
          </a:r>
          <a:r>
            <a:rPr lang="en-US" altLang="ko-KR" sz="1600" b="1" kern="1200" dirty="0"/>
            <a:t>	                 </a:t>
          </a:r>
          <a:r>
            <a:rPr lang="ko-KR" altLang="en-US" sz="1600" b="1" kern="1200" dirty="0"/>
            <a:t>자신에게 맞는 수업을 알맞게 선택할 수 있도록 한다</a:t>
          </a:r>
          <a:endParaRPr lang="ko-KR" altLang="en-US" sz="1600" kern="1200" dirty="0"/>
        </a:p>
      </dsp:txBody>
      <dsp:txXfrm>
        <a:off x="0" y="532409"/>
        <a:ext cx="7488832" cy="861120"/>
      </dsp:txXfrm>
    </dsp:sp>
    <dsp:sp modelId="{DCA69EE7-7518-452A-9B05-6BBFE7933FCF}">
      <dsp:nvSpPr>
        <dsp:cNvPr id="0" name=""/>
        <dsp:cNvSpPr/>
      </dsp:nvSpPr>
      <dsp:spPr>
        <a:xfrm>
          <a:off x="0" y="1572294"/>
          <a:ext cx="7488832" cy="4960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1" kern="1200" dirty="0"/>
            <a:t>● 세부 목표</a:t>
          </a:r>
          <a:endParaRPr lang="en-US" altLang="ko-KR" sz="1600" b="1" kern="1200" dirty="0"/>
        </a:p>
      </dsp:txBody>
      <dsp:txXfrm>
        <a:off x="24217" y="1596511"/>
        <a:ext cx="7440398" cy="447646"/>
      </dsp:txXfrm>
    </dsp:sp>
    <dsp:sp modelId="{1BF8E976-FB6D-4F3E-929E-7096ED7134CB}">
      <dsp:nvSpPr>
        <dsp:cNvPr id="0" name=""/>
        <dsp:cNvSpPr/>
      </dsp:nvSpPr>
      <dsp:spPr>
        <a:xfrm>
          <a:off x="0" y="1889609"/>
          <a:ext cx="7488832" cy="1457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7770" tIns="20320" rIns="113792" bIns="20320" numCol="1" spcCol="1270" anchor="t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altLang="ko-KR" sz="1200" b="1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200" b="1" kern="1200" dirty="0"/>
            <a:t> 웹 </a:t>
          </a:r>
          <a:r>
            <a:rPr lang="ko-KR" altLang="en-US" sz="1200" b="1" kern="1200" dirty="0" err="1"/>
            <a:t>크롤링</a:t>
          </a:r>
          <a:r>
            <a:rPr lang="ko-KR" altLang="en-US" sz="1200" b="1" kern="1200" dirty="0"/>
            <a:t> </a:t>
          </a:r>
          <a:r>
            <a:rPr lang="en-US" altLang="ko-KR" sz="1200" b="1" kern="1200" dirty="0"/>
            <a:t>: </a:t>
          </a:r>
          <a:r>
            <a:rPr lang="ko-KR" altLang="en-US" sz="1200" b="1" kern="1200" dirty="0"/>
            <a:t>대학생 커뮤니티에서 </a:t>
          </a:r>
          <a:r>
            <a:rPr lang="ko-KR" altLang="en-US" sz="1200" b="1" kern="1200" dirty="0" err="1"/>
            <a:t>강의평</a:t>
          </a:r>
          <a:r>
            <a:rPr lang="ko-KR" altLang="en-US" sz="1200" b="1" kern="1200" dirty="0"/>
            <a:t> 수집</a:t>
          </a:r>
          <a:endParaRPr lang="en-US" altLang="ko-KR" sz="1200" b="1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200" b="1" kern="1200" dirty="0"/>
            <a:t> 자연어 처리 </a:t>
          </a:r>
          <a:r>
            <a:rPr lang="en-US" altLang="ko-KR" sz="1200" b="1" kern="1200" dirty="0"/>
            <a:t>: </a:t>
          </a:r>
          <a:r>
            <a:rPr lang="ko-KR" altLang="en-US" sz="1200" b="1" kern="1200" dirty="0"/>
            <a:t>불용어와 특수문자 처리</a:t>
          </a:r>
          <a:r>
            <a:rPr lang="en-US" altLang="ko-KR" sz="1200" b="1" kern="1200" dirty="0"/>
            <a:t>, </a:t>
          </a:r>
          <a:r>
            <a:rPr lang="ko-KR" altLang="en-US" sz="1200" b="1" kern="1200" dirty="0"/>
            <a:t>각 속성에 속하는 연관단어 수집</a:t>
          </a:r>
          <a:endParaRPr lang="en-US" altLang="ko-KR" sz="1200" b="1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ko-KR" sz="1200" b="1" kern="1200" dirty="0"/>
            <a:t> TensorFlow</a:t>
          </a:r>
          <a:r>
            <a:rPr lang="ko-KR" altLang="en-US" sz="1200" b="1" kern="1200" dirty="0"/>
            <a:t> 모델링 </a:t>
          </a:r>
          <a:r>
            <a:rPr lang="en-US" altLang="ko-KR" sz="1200" b="1" kern="1200" dirty="0"/>
            <a:t>: </a:t>
          </a:r>
          <a:r>
            <a:rPr lang="ko-KR" altLang="en-US" sz="1200" b="1" kern="1200" dirty="0"/>
            <a:t>속성별로 </a:t>
          </a:r>
          <a:r>
            <a:rPr lang="en-US" altLang="ko-KR" sz="1200" b="1" kern="1200" dirty="0"/>
            <a:t>5</a:t>
          </a:r>
          <a:r>
            <a:rPr lang="ko-KR" altLang="en-US" sz="1200" b="1" kern="1200" dirty="0"/>
            <a:t>개의 모델 생성</a:t>
          </a:r>
          <a:r>
            <a:rPr lang="en-US" altLang="ko-KR" sz="1200" b="1" kern="1200" dirty="0"/>
            <a:t>, </a:t>
          </a:r>
          <a:r>
            <a:rPr lang="ko-KR" altLang="en-US" sz="1200" b="1" kern="1200" dirty="0"/>
            <a:t>긍정</a:t>
          </a:r>
          <a:r>
            <a:rPr lang="en-US" altLang="ko-KR" sz="1200" b="1" kern="1200" dirty="0"/>
            <a:t>/</a:t>
          </a:r>
          <a:r>
            <a:rPr lang="ko-KR" altLang="en-US" sz="1200" b="1" kern="1200" dirty="0"/>
            <a:t>부정 값 도출</a:t>
          </a:r>
          <a:endParaRPr lang="en-US" altLang="ko-KR" sz="1200" b="1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200" b="1" kern="1200" dirty="0"/>
            <a:t> 데이터 매칭 </a:t>
          </a:r>
          <a:r>
            <a:rPr lang="en-US" altLang="ko-KR" sz="1200" b="1" kern="1200" dirty="0"/>
            <a:t>: </a:t>
          </a:r>
          <a:r>
            <a:rPr lang="ko-KR" altLang="en-US" sz="1200" b="1" kern="1200" dirty="0"/>
            <a:t>사용자 정보와 매칭 할 수 있도록 도출 값 점수화</a:t>
          </a:r>
          <a:endParaRPr lang="en-US" altLang="ko-KR" sz="1200" b="1" kern="1200" dirty="0"/>
        </a:p>
      </dsp:txBody>
      <dsp:txXfrm>
        <a:off x="0" y="1889609"/>
        <a:ext cx="7488832" cy="14572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2019-06-05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513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4091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5183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398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6079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6484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5154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536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124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442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770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442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2019-06-05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539" y="1967349"/>
            <a:ext cx="828092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</a:rPr>
              <a:t>자연어 처리와 </a:t>
            </a:r>
            <a:r>
              <a:rPr lang="ko-KR" altLang="en-US" sz="4400" b="1" dirty="0" err="1">
                <a:solidFill>
                  <a:schemeClr val="bg1"/>
                </a:solidFill>
              </a:rPr>
              <a:t>텐서플로를</a:t>
            </a:r>
            <a:r>
              <a:rPr lang="ko-KR" altLang="en-US" sz="4400" b="1" dirty="0">
                <a:solidFill>
                  <a:schemeClr val="bg1"/>
                </a:solidFill>
              </a:rPr>
              <a:t> 통한 언어표현 수치화 및 데이터 </a:t>
            </a:r>
            <a:endParaRPr lang="en-US" altLang="ko-KR" sz="4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4400" b="1" dirty="0">
                <a:solidFill>
                  <a:schemeClr val="bg1"/>
                </a:solidFill>
              </a:rPr>
              <a:t>매칭에 대한 연구</a:t>
            </a:r>
            <a:endParaRPr lang="ko-KR" altLang="en-US" sz="4400" dirty="0">
              <a:solidFill>
                <a:schemeClr val="bg1"/>
              </a:solidFill>
            </a:endParaRPr>
          </a:p>
          <a:p>
            <a:pPr algn="ctr"/>
            <a:endParaRPr lang="en-US" altLang="ko-KR" sz="4400" b="1" spc="-150" dirty="0">
              <a:solidFill>
                <a:schemeClr val="bg1"/>
              </a:solidFill>
            </a:endParaRPr>
          </a:p>
          <a:p>
            <a:pPr algn="ctr"/>
            <a:endParaRPr lang="ko-KR" altLang="en-US" sz="44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3847" y="4831036"/>
            <a:ext cx="27363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b="1" dirty="0">
                <a:solidFill>
                  <a:schemeClr val="bg1"/>
                </a:solidFill>
              </a:rPr>
              <a:t>20170269 </a:t>
            </a:r>
            <a:r>
              <a:rPr lang="ko-KR" altLang="en-US" sz="1600" b="1" dirty="0">
                <a:solidFill>
                  <a:schemeClr val="bg1"/>
                </a:solidFill>
              </a:rPr>
              <a:t>김은진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dist"/>
            <a:r>
              <a:rPr lang="en-US" altLang="ko-KR" sz="1600" b="1" dirty="0">
                <a:solidFill>
                  <a:schemeClr val="bg1"/>
                </a:solidFill>
              </a:rPr>
              <a:t>20170273 </a:t>
            </a:r>
            <a:r>
              <a:rPr lang="ko-KR" altLang="en-US" sz="1600" b="1" dirty="0">
                <a:solidFill>
                  <a:schemeClr val="bg1"/>
                </a:solidFill>
              </a:rPr>
              <a:t>김지혜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dist"/>
            <a:r>
              <a:rPr lang="en-US" altLang="ko-KR" sz="1600" b="1" dirty="0">
                <a:solidFill>
                  <a:schemeClr val="bg1"/>
                </a:solidFill>
              </a:rPr>
              <a:t>20170275 </a:t>
            </a:r>
            <a:r>
              <a:rPr lang="ko-KR" altLang="en-US" sz="1600" b="1" dirty="0" err="1">
                <a:solidFill>
                  <a:schemeClr val="bg1"/>
                </a:solidFill>
              </a:rPr>
              <a:t>김치훈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dist"/>
            <a:r>
              <a:rPr lang="en-US" altLang="ko-KR" sz="1600" b="1" dirty="0">
                <a:solidFill>
                  <a:schemeClr val="bg1"/>
                </a:solidFill>
              </a:rPr>
              <a:t>20170295 </a:t>
            </a:r>
            <a:r>
              <a:rPr lang="ko-KR" altLang="en-US" sz="1600" b="1" dirty="0" err="1">
                <a:solidFill>
                  <a:schemeClr val="bg1"/>
                </a:solidFill>
              </a:rPr>
              <a:t>배채은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43763" y="1412776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</a:rPr>
              <a:t>소프트웨어 프로젝트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3F907A9-67E9-446E-B466-1C6480F1FAFD}"/>
              </a:ext>
            </a:extLst>
          </p:cNvPr>
          <p:cNvSpPr/>
          <p:nvPr/>
        </p:nvSpPr>
        <p:spPr>
          <a:xfrm>
            <a:off x="373868" y="271681"/>
            <a:ext cx="9883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</a:rPr>
              <a:t>TEAM__KKBK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sz="1600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소프트웨어프로젝트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64227-207C-4808-AFE3-5B6DBAE4C00C}"/>
              </a:ext>
            </a:extLst>
          </p:cNvPr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과정 및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8EECB4B-57C3-4EF8-8B73-1A01D3356F1B}"/>
              </a:ext>
            </a:extLst>
          </p:cNvPr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2565426-9385-4762-996A-B410769E4AF9}"/>
              </a:ext>
            </a:extLst>
          </p:cNvPr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소제목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756C50-D7A5-412B-BFCA-AFF747127BE4}"/>
              </a:ext>
            </a:extLst>
          </p:cNvPr>
          <p:cNvSpPr/>
          <p:nvPr/>
        </p:nvSpPr>
        <p:spPr>
          <a:xfrm>
            <a:off x="373868" y="271681"/>
            <a:ext cx="9883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</a:rPr>
              <a:t>TEAM__KKBK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D147C7-F4FC-4820-960B-2C3BB501218F}"/>
              </a:ext>
            </a:extLst>
          </p:cNvPr>
          <p:cNvSpPr txBox="1"/>
          <p:nvPr/>
        </p:nvSpPr>
        <p:spPr>
          <a:xfrm>
            <a:off x="1268150" y="2556462"/>
            <a:ext cx="71922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1. </a:t>
            </a:r>
            <a:r>
              <a:rPr lang="ko-KR" altLang="en-US" sz="1400" dirty="0"/>
              <a:t>그</a:t>
            </a:r>
            <a:r>
              <a:rPr lang="en-US" altLang="ko-KR" sz="1400" dirty="0"/>
              <a:t>, </a:t>
            </a:r>
            <a:r>
              <a:rPr lang="ko-KR" altLang="en-US" sz="1400" dirty="0"/>
              <a:t>저</a:t>
            </a:r>
            <a:r>
              <a:rPr lang="en-US" altLang="ko-KR" sz="1400" dirty="0"/>
              <a:t>, </a:t>
            </a:r>
            <a:r>
              <a:rPr lang="ko-KR" altLang="en-US" sz="1400" dirty="0"/>
              <a:t>갓</a:t>
            </a:r>
            <a:r>
              <a:rPr lang="en-US" altLang="ko-KR" sz="1400" dirty="0"/>
              <a:t>, </a:t>
            </a:r>
            <a:r>
              <a:rPr lang="ko-KR" altLang="en-US" sz="1400" b="1" dirty="0">
                <a:solidFill>
                  <a:srgbClr val="FF5050"/>
                </a:solidFill>
              </a:rPr>
              <a:t>과제</a:t>
            </a:r>
            <a:r>
              <a:rPr lang="en-US" altLang="ko-KR" sz="1400" dirty="0"/>
              <a:t>, </a:t>
            </a:r>
            <a:r>
              <a:rPr lang="ko-KR" altLang="en-US" sz="1400" dirty="0"/>
              <a:t>많다</a:t>
            </a:r>
            <a:r>
              <a:rPr lang="en-US" altLang="ko-KR" sz="1400" dirty="0"/>
              <a:t>, </a:t>
            </a:r>
            <a:r>
              <a:rPr lang="ko-KR" altLang="en-US" sz="1400" dirty="0"/>
              <a:t>배우다</a:t>
            </a:r>
            <a:r>
              <a:rPr lang="en-US" altLang="ko-KR" sz="1400" dirty="0"/>
              <a:t>, </a:t>
            </a:r>
            <a:r>
              <a:rPr lang="ko-KR" altLang="en-US" sz="1400" dirty="0"/>
              <a:t>내용</a:t>
            </a:r>
            <a:r>
              <a:rPr lang="en-US" altLang="ko-KR" sz="1400" dirty="0"/>
              <a:t>, </a:t>
            </a:r>
            <a:r>
              <a:rPr lang="ko-KR" altLang="en-US" sz="1400" dirty="0"/>
              <a:t>으로</a:t>
            </a:r>
            <a:r>
              <a:rPr lang="en-US" altLang="ko-KR" sz="1400" dirty="0"/>
              <a:t>, </a:t>
            </a:r>
            <a:r>
              <a:rPr lang="ko-KR" altLang="en-US" sz="1400" dirty="0"/>
              <a:t>어렵다</a:t>
            </a:r>
            <a:r>
              <a:rPr lang="en-US" altLang="ko-KR" sz="1400" dirty="0"/>
              <a:t>, </a:t>
            </a:r>
            <a:r>
              <a:rPr lang="ko-KR" altLang="en-US" sz="1400" dirty="0"/>
              <a:t>않다</a:t>
            </a:r>
            <a:r>
              <a:rPr lang="en-US" altLang="ko-KR" sz="1400" dirty="0"/>
              <a:t>, </a:t>
            </a:r>
            <a:r>
              <a:rPr lang="ko-KR" altLang="en-US" sz="1400" dirty="0"/>
              <a:t>하다</a:t>
            </a:r>
            <a:r>
              <a:rPr lang="en-US" altLang="ko-KR" sz="1400" dirty="0"/>
              <a:t>, </a:t>
            </a:r>
            <a:r>
              <a:rPr lang="ko-KR" altLang="en-US" sz="1400" b="1" dirty="0">
                <a:solidFill>
                  <a:srgbClr val="FF5050"/>
                </a:solidFill>
              </a:rPr>
              <a:t>과제</a:t>
            </a:r>
            <a:r>
              <a:rPr lang="en-US" altLang="ko-KR" sz="1400" dirty="0"/>
              <a:t>, </a:t>
            </a:r>
            <a:r>
              <a:rPr lang="ko-KR" altLang="en-US" sz="1400" dirty="0"/>
              <a:t>이다</a:t>
            </a:r>
            <a:endParaRPr lang="en-US" altLang="ko-KR" sz="800" dirty="0"/>
          </a:p>
          <a:p>
            <a:pPr marL="342900" indent="-342900">
              <a:buAutoNum type="arabicPeriod"/>
            </a:pPr>
            <a:endParaRPr lang="en-US" altLang="ko-KR" sz="800" dirty="0"/>
          </a:p>
          <a:p>
            <a:r>
              <a:rPr lang="en-US" altLang="ko-KR" sz="1400" dirty="0"/>
              <a:t>2. </a:t>
            </a:r>
            <a:r>
              <a:rPr lang="ko-KR" altLang="en-US" sz="1400" b="1" dirty="0">
                <a:solidFill>
                  <a:srgbClr val="FF5050"/>
                </a:solidFill>
              </a:rPr>
              <a:t>시험</a:t>
            </a:r>
            <a:r>
              <a:rPr lang="en-US" altLang="ko-KR" sz="1400" dirty="0"/>
              <a:t>, </a:t>
            </a:r>
            <a:r>
              <a:rPr lang="ko-KR" altLang="en-US" sz="1400" b="1" dirty="0">
                <a:solidFill>
                  <a:srgbClr val="FF5050"/>
                </a:solidFill>
              </a:rPr>
              <a:t>중간고사</a:t>
            </a:r>
            <a:r>
              <a:rPr lang="en-US" altLang="ko-KR" sz="1400" dirty="0"/>
              <a:t>, </a:t>
            </a:r>
            <a:r>
              <a:rPr lang="ko-KR" altLang="en-US" sz="1400" dirty="0"/>
              <a:t>어렵다</a:t>
            </a:r>
            <a:r>
              <a:rPr lang="en-US" altLang="ko-KR" sz="1400" dirty="0"/>
              <a:t>, </a:t>
            </a:r>
            <a:r>
              <a:rPr lang="ko-KR" altLang="en-US" sz="1400" b="1" dirty="0">
                <a:solidFill>
                  <a:srgbClr val="FF5050"/>
                </a:solidFill>
              </a:rPr>
              <a:t>기말고사</a:t>
            </a:r>
            <a:r>
              <a:rPr lang="en-US" altLang="ko-KR" sz="1400" dirty="0"/>
              <a:t>, </a:t>
            </a:r>
            <a:r>
              <a:rPr lang="ko-KR" altLang="en-US" sz="1400" dirty="0"/>
              <a:t>꽤</a:t>
            </a:r>
            <a:r>
              <a:rPr lang="en-US" altLang="ko-KR" sz="1400" dirty="0"/>
              <a:t>, </a:t>
            </a:r>
            <a:r>
              <a:rPr lang="ko-KR" altLang="en-US" sz="1400" dirty="0"/>
              <a:t>쉬다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en-US" altLang="ko-KR" sz="1400" dirty="0"/>
              <a:t>3. </a:t>
            </a:r>
            <a:r>
              <a:rPr lang="ko-KR" altLang="en-US" sz="1400" b="1" dirty="0">
                <a:solidFill>
                  <a:srgbClr val="FF5050"/>
                </a:solidFill>
              </a:rPr>
              <a:t>교수</a:t>
            </a:r>
            <a:r>
              <a:rPr lang="en-US" altLang="ko-KR" sz="1400" dirty="0"/>
              <a:t>, </a:t>
            </a:r>
            <a:r>
              <a:rPr lang="ko-KR" altLang="en-US" sz="1400" b="1" dirty="0">
                <a:solidFill>
                  <a:srgbClr val="FF5050"/>
                </a:solidFill>
              </a:rPr>
              <a:t>님</a:t>
            </a:r>
            <a:r>
              <a:rPr lang="en-US" altLang="ko-KR" sz="1400" dirty="0"/>
              <a:t>, </a:t>
            </a:r>
            <a:r>
              <a:rPr lang="ko-KR" altLang="en-US" sz="1400" b="1" dirty="0">
                <a:solidFill>
                  <a:srgbClr val="FF5050"/>
                </a:solidFill>
              </a:rPr>
              <a:t>강의</a:t>
            </a:r>
            <a:r>
              <a:rPr lang="en-US" altLang="ko-KR" sz="1400" dirty="0"/>
              <a:t>, </a:t>
            </a:r>
            <a:r>
              <a:rPr lang="ko-KR" altLang="en-US" sz="1400" dirty="0"/>
              <a:t>력</a:t>
            </a:r>
            <a:r>
              <a:rPr lang="en-US" altLang="ko-KR" sz="1400" dirty="0"/>
              <a:t>, </a:t>
            </a:r>
            <a:r>
              <a:rPr lang="ko-KR" altLang="en-US" sz="1400" dirty="0"/>
              <a:t>정말</a:t>
            </a:r>
            <a:r>
              <a:rPr lang="en-US" altLang="ko-KR" sz="1400" dirty="0"/>
              <a:t>, </a:t>
            </a:r>
            <a:r>
              <a:rPr lang="ko-KR" altLang="en-US" sz="1400" dirty="0"/>
              <a:t>최고</a:t>
            </a:r>
            <a:r>
              <a:rPr lang="en-US" altLang="ko-KR" sz="1400" dirty="0"/>
              <a:t>, </a:t>
            </a:r>
            <a:r>
              <a:rPr lang="ko-KR" altLang="en-US" sz="1400" dirty="0"/>
              <a:t>지만</a:t>
            </a:r>
            <a:r>
              <a:rPr lang="en-US" altLang="ko-KR" sz="1400" dirty="0"/>
              <a:t>, </a:t>
            </a:r>
            <a:r>
              <a:rPr lang="ko-KR" altLang="en-US" sz="1400" b="1" dirty="0">
                <a:solidFill>
                  <a:srgbClr val="FF5050"/>
                </a:solidFill>
              </a:rPr>
              <a:t>내용</a:t>
            </a:r>
            <a:r>
              <a:rPr lang="en-US" altLang="ko-KR" sz="1400" dirty="0"/>
              <a:t>, </a:t>
            </a:r>
            <a:r>
              <a:rPr lang="ko-KR" altLang="en-US" sz="1400" dirty="0"/>
              <a:t>자체</a:t>
            </a:r>
            <a:r>
              <a:rPr lang="en-US" altLang="ko-KR" sz="1400" dirty="0"/>
              <a:t>, </a:t>
            </a:r>
            <a:r>
              <a:rPr lang="ko-KR" altLang="en-US" sz="1400" dirty="0"/>
              <a:t>너무</a:t>
            </a:r>
            <a:r>
              <a:rPr lang="en-US" altLang="ko-KR" sz="1400" dirty="0"/>
              <a:t>, </a:t>
            </a:r>
            <a:r>
              <a:rPr lang="ko-KR" altLang="en-US" sz="1400" dirty="0"/>
              <a:t>어렵다</a:t>
            </a:r>
            <a:r>
              <a:rPr lang="en-US" altLang="ko-KR" sz="1400" dirty="0"/>
              <a:t>, </a:t>
            </a:r>
            <a:r>
              <a:rPr lang="ko-KR" altLang="en-US" sz="1400" b="1" dirty="0">
                <a:solidFill>
                  <a:srgbClr val="FF5050"/>
                </a:solidFill>
              </a:rPr>
              <a:t>수업</a:t>
            </a:r>
            <a:r>
              <a:rPr lang="en-US" altLang="ko-KR" sz="1400" dirty="0"/>
              <a:t>, </a:t>
            </a:r>
            <a:r>
              <a:rPr lang="ko-KR" altLang="en-US" sz="1400" dirty="0"/>
              <a:t>만만하다</a:t>
            </a:r>
            <a:r>
              <a:rPr lang="en-US" altLang="ko-KR" sz="1400" dirty="0"/>
              <a:t>, </a:t>
            </a:r>
            <a:r>
              <a:rPr lang="ko-KR" altLang="en-US" sz="1400" dirty="0"/>
              <a:t>않다</a:t>
            </a:r>
            <a:br>
              <a:rPr lang="en-US" altLang="ko-KR" sz="800" dirty="0"/>
            </a:br>
            <a:endParaRPr lang="en-US" altLang="ko-KR" sz="800" dirty="0"/>
          </a:p>
          <a:p>
            <a:r>
              <a:rPr lang="en-US" altLang="ko-KR" sz="1400" dirty="0"/>
              <a:t>4. </a:t>
            </a:r>
            <a:r>
              <a:rPr lang="ko-KR" altLang="en-US" sz="1400" dirty="0"/>
              <a:t>갓</a:t>
            </a:r>
            <a:r>
              <a:rPr lang="en-US" altLang="ko-KR" sz="1400" dirty="0"/>
              <a:t>, </a:t>
            </a:r>
            <a:r>
              <a:rPr lang="ko-KR" altLang="en-US" sz="1400" dirty="0"/>
              <a:t>영종</a:t>
            </a:r>
            <a:r>
              <a:rPr lang="en-US" altLang="ko-KR" sz="1400" dirty="0"/>
              <a:t>, </a:t>
            </a:r>
            <a:r>
              <a:rPr lang="ko-KR" altLang="en-US" sz="1400" dirty="0"/>
              <a:t>모두</a:t>
            </a:r>
            <a:r>
              <a:rPr lang="en-US" altLang="ko-KR" sz="1400" dirty="0"/>
              <a:t>, </a:t>
            </a:r>
            <a:r>
              <a:rPr lang="ko-KR" altLang="en-US" sz="1400" dirty="0"/>
              <a:t>갓</a:t>
            </a:r>
            <a:r>
              <a:rPr lang="en-US" altLang="ko-KR" sz="1400" dirty="0"/>
              <a:t>, </a:t>
            </a:r>
            <a:r>
              <a:rPr lang="ko-KR" altLang="en-US" sz="1400" dirty="0"/>
              <a:t>영종</a:t>
            </a:r>
            <a:r>
              <a:rPr lang="en-US" altLang="ko-KR" sz="1400" dirty="0"/>
              <a:t>, </a:t>
            </a:r>
            <a:r>
              <a:rPr lang="ko-KR" altLang="en-US" sz="1400" b="1" dirty="0">
                <a:solidFill>
                  <a:srgbClr val="FF5050"/>
                </a:solidFill>
              </a:rPr>
              <a:t>교수</a:t>
            </a:r>
            <a:r>
              <a:rPr lang="en-US" altLang="ko-KR" sz="1400" dirty="0"/>
              <a:t>, </a:t>
            </a:r>
            <a:r>
              <a:rPr lang="ko-KR" altLang="en-US" sz="1400" b="1" dirty="0">
                <a:solidFill>
                  <a:srgbClr val="FF5050"/>
                </a:solidFill>
              </a:rPr>
              <a:t>님</a:t>
            </a:r>
            <a:r>
              <a:rPr lang="en-US" altLang="ko-KR" sz="1400" dirty="0"/>
              <a:t>, </a:t>
            </a:r>
            <a:r>
              <a:rPr lang="ko-KR" altLang="en-US" sz="1400" dirty="0"/>
              <a:t>찬양</a:t>
            </a:r>
            <a:r>
              <a:rPr lang="en-US" altLang="ko-KR" sz="1400" dirty="0"/>
              <a:t>, </a:t>
            </a:r>
            <a:r>
              <a:rPr lang="ko-KR" altLang="en-US" sz="1400" dirty="0"/>
              <a:t>하다</a:t>
            </a:r>
            <a:endParaRPr lang="en-US" altLang="ko-KR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AEB83D-954A-410B-BA69-C7B7FF8F07D5}"/>
              </a:ext>
            </a:extLst>
          </p:cNvPr>
          <p:cNvSpPr txBox="1"/>
          <p:nvPr/>
        </p:nvSpPr>
        <p:spPr>
          <a:xfrm>
            <a:off x="2339752" y="4729207"/>
            <a:ext cx="4572085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과제</a:t>
            </a:r>
            <a:r>
              <a:rPr lang="en-US" altLang="ko-KR" sz="1200" dirty="0"/>
              <a:t>: </a:t>
            </a:r>
            <a:r>
              <a:rPr lang="ko-KR" altLang="en-US" sz="1200" dirty="0"/>
              <a:t>그저</a:t>
            </a:r>
            <a:r>
              <a:rPr lang="en-US" altLang="ko-KR" sz="1200" dirty="0"/>
              <a:t>, </a:t>
            </a:r>
            <a:r>
              <a:rPr lang="ko-KR" altLang="en-US" sz="1200" dirty="0"/>
              <a:t>갓</a:t>
            </a:r>
            <a:r>
              <a:rPr lang="en-US" altLang="ko-KR" sz="1200" dirty="0"/>
              <a:t>, </a:t>
            </a:r>
            <a:r>
              <a:rPr lang="ko-KR" altLang="en-US" sz="1200" dirty="0"/>
              <a:t>많다</a:t>
            </a:r>
            <a:r>
              <a:rPr lang="en-US" altLang="ko-KR" sz="1200" dirty="0"/>
              <a:t>, </a:t>
            </a:r>
            <a:r>
              <a:rPr lang="ko-KR" altLang="en-US" sz="1200" dirty="0"/>
              <a:t>배우다</a:t>
            </a:r>
            <a:r>
              <a:rPr lang="en-US" altLang="ko-KR" sz="1200" dirty="0"/>
              <a:t>, </a:t>
            </a:r>
            <a:r>
              <a:rPr lang="ko-KR" altLang="en-US" sz="1200" dirty="0"/>
              <a:t>내용</a:t>
            </a:r>
            <a:r>
              <a:rPr lang="en-US" altLang="ko-KR" sz="1200" dirty="0"/>
              <a:t>, </a:t>
            </a:r>
            <a:r>
              <a:rPr lang="ko-KR" altLang="en-US" sz="1200" dirty="0"/>
              <a:t>으로</a:t>
            </a:r>
            <a:r>
              <a:rPr lang="en-US" altLang="ko-KR" sz="1200" dirty="0"/>
              <a:t>, </a:t>
            </a:r>
            <a:r>
              <a:rPr lang="ko-KR" altLang="en-US" sz="1200" dirty="0"/>
              <a:t>어렵다</a:t>
            </a:r>
            <a:r>
              <a:rPr lang="en-US" altLang="ko-KR" sz="1200" dirty="0"/>
              <a:t>, </a:t>
            </a:r>
            <a:r>
              <a:rPr lang="ko-KR" altLang="en-US" sz="1200" dirty="0"/>
              <a:t>않다 하다</a:t>
            </a:r>
            <a:r>
              <a:rPr lang="en-US" altLang="ko-KR" sz="1200" dirty="0"/>
              <a:t>, </a:t>
            </a:r>
            <a:r>
              <a:rPr lang="ko-KR" altLang="en-US" sz="1200" dirty="0"/>
              <a:t>이다</a:t>
            </a:r>
            <a:endParaRPr lang="en-US" altLang="ko-KR" sz="1200" dirty="0"/>
          </a:p>
          <a:p>
            <a:r>
              <a:rPr lang="en-US" altLang="ko-KR" sz="800" dirty="0"/>
              <a:t> </a:t>
            </a:r>
          </a:p>
          <a:p>
            <a:r>
              <a:rPr lang="ko-KR" altLang="en-US" sz="1200" b="1" dirty="0"/>
              <a:t>시험</a:t>
            </a:r>
            <a:r>
              <a:rPr lang="en-US" altLang="ko-KR" sz="1200" dirty="0"/>
              <a:t>: </a:t>
            </a:r>
            <a:r>
              <a:rPr lang="ko-KR" altLang="en-US" sz="1200" dirty="0"/>
              <a:t>어렵다</a:t>
            </a:r>
            <a:r>
              <a:rPr lang="en-US" altLang="ko-KR" sz="1200" dirty="0"/>
              <a:t>, </a:t>
            </a:r>
            <a:r>
              <a:rPr lang="ko-KR" altLang="en-US" sz="1200" dirty="0"/>
              <a:t>꽤</a:t>
            </a:r>
            <a:r>
              <a:rPr lang="en-US" altLang="ko-KR" sz="1200" dirty="0"/>
              <a:t>, </a:t>
            </a:r>
            <a:r>
              <a:rPr lang="ko-KR" altLang="en-US" sz="1200" dirty="0"/>
              <a:t>쉬다</a:t>
            </a:r>
            <a:endParaRPr lang="en-US" altLang="ko-KR" sz="1200" dirty="0"/>
          </a:p>
          <a:p>
            <a:endParaRPr lang="en-US" altLang="ko-KR" sz="800" dirty="0"/>
          </a:p>
          <a:p>
            <a:r>
              <a:rPr lang="ko-KR" altLang="en-US" sz="1200" b="1" dirty="0"/>
              <a:t>출석</a:t>
            </a:r>
            <a:r>
              <a:rPr lang="en-US" altLang="ko-KR" sz="1200" dirty="0"/>
              <a:t>: -</a:t>
            </a:r>
          </a:p>
          <a:p>
            <a:endParaRPr lang="en-US" altLang="ko-KR" sz="800" dirty="0"/>
          </a:p>
          <a:p>
            <a:r>
              <a:rPr lang="ko-KR" altLang="en-US" sz="1200" b="1" dirty="0"/>
              <a:t>수업</a:t>
            </a:r>
            <a:r>
              <a:rPr lang="en-US" altLang="ko-KR" sz="1200" dirty="0"/>
              <a:t>: </a:t>
            </a:r>
            <a:r>
              <a:rPr lang="ko-KR" altLang="en-US" sz="1200" dirty="0"/>
              <a:t>력</a:t>
            </a:r>
            <a:r>
              <a:rPr lang="en-US" altLang="ko-KR" sz="1200" dirty="0"/>
              <a:t>, </a:t>
            </a:r>
            <a:r>
              <a:rPr lang="ko-KR" altLang="en-US" sz="1200" dirty="0"/>
              <a:t>정말</a:t>
            </a:r>
            <a:r>
              <a:rPr lang="en-US" altLang="ko-KR" sz="1200" dirty="0"/>
              <a:t>, </a:t>
            </a:r>
            <a:r>
              <a:rPr lang="ko-KR" altLang="en-US" sz="1200" dirty="0"/>
              <a:t>최고</a:t>
            </a:r>
            <a:r>
              <a:rPr lang="en-US" altLang="ko-KR" sz="1200" dirty="0"/>
              <a:t>, </a:t>
            </a:r>
            <a:r>
              <a:rPr lang="ko-KR" altLang="en-US" sz="1200" dirty="0"/>
              <a:t>지만</a:t>
            </a:r>
            <a:r>
              <a:rPr lang="en-US" altLang="ko-KR" sz="1200" dirty="0"/>
              <a:t>, </a:t>
            </a:r>
            <a:r>
              <a:rPr lang="ko-KR" altLang="en-US" sz="1200" dirty="0"/>
              <a:t>자체</a:t>
            </a:r>
            <a:r>
              <a:rPr lang="en-US" altLang="ko-KR" sz="1200" dirty="0"/>
              <a:t>, </a:t>
            </a:r>
            <a:r>
              <a:rPr lang="ko-KR" altLang="en-US" sz="1200" dirty="0"/>
              <a:t>너무</a:t>
            </a:r>
            <a:r>
              <a:rPr lang="en-US" altLang="ko-KR" sz="1200" dirty="0"/>
              <a:t>, </a:t>
            </a:r>
            <a:r>
              <a:rPr lang="ko-KR" altLang="en-US" sz="1200" dirty="0"/>
              <a:t>어렵다</a:t>
            </a:r>
            <a:r>
              <a:rPr lang="en-US" altLang="ko-KR" sz="1200" dirty="0"/>
              <a:t>, </a:t>
            </a:r>
            <a:r>
              <a:rPr lang="ko-KR" altLang="en-US" sz="1200" dirty="0"/>
              <a:t>만만하다</a:t>
            </a:r>
            <a:r>
              <a:rPr lang="en-US" altLang="ko-KR" sz="1200" dirty="0"/>
              <a:t>, </a:t>
            </a:r>
            <a:r>
              <a:rPr lang="ko-KR" altLang="en-US" sz="1200" dirty="0"/>
              <a:t>않다</a:t>
            </a:r>
            <a:endParaRPr lang="en-US" altLang="ko-KR" sz="1200" dirty="0"/>
          </a:p>
          <a:p>
            <a:endParaRPr lang="en-US" altLang="ko-KR" sz="800" dirty="0"/>
          </a:p>
          <a:p>
            <a:r>
              <a:rPr lang="ko-KR" altLang="en-US" sz="1200" b="1" dirty="0"/>
              <a:t>교수</a:t>
            </a:r>
            <a:r>
              <a:rPr lang="en-US" altLang="ko-KR" sz="1200" dirty="0"/>
              <a:t>: </a:t>
            </a:r>
            <a:r>
              <a:rPr lang="ko-KR" altLang="en-US" sz="1200" dirty="0"/>
              <a:t>갓</a:t>
            </a:r>
            <a:r>
              <a:rPr lang="en-US" altLang="ko-KR" sz="1200" dirty="0"/>
              <a:t>, </a:t>
            </a:r>
            <a:r>
              <a:rPr lang="ko-KR" altLang="en-US" sz="1200" dirty="0"/>
              <a:t>영종</a:t>
            </a:r>
            <a:r>
              <a:rPr lang="en-US" altLang="ko-KR" sz="1200" dirty="0"/>
              <a:t>, </a:t>
            </a:r>
            <a:r>
              <a:rPr lang="ko-KR" altLang="en-US" sz="1200" dirty="0"/>
              <a:t>모두</a:t>
            </a:r>
            <a:r>
              <a:rPr lang="en-US" altLang="ko-KR" sz="1200" dirty="0"/>
              <a:t>, </a:t>
            </a:r>
            <a:r>
              <a:rPr lang="ko-KR" altLang="en-US" sz="1200" dirty="0"/>
              <a:t>갓</a:t>
            </a:r>
            <a:r>
              <a:rPr lang="en-US" altLang="ko-KR" sz="1200" dirty="0"/>
              <a:t>, </a:t>
            </a:r>
            <a:r>
              <a:rPr lang="ko-KR" altLang="en-US" sz="1200" dirty="0"/>
              <a:t>영종</a:t>
            </a:r>
            <a:r>
              <a:rPr lang="en-US" altLang="ko-KR" sz="1200" dirty="0"/>
              <a:t>, </a:t>
            </a:r>
            <a:r>
              <a:rPr lang="ko-KR" altLang="en-US" sz="1200" dirty="0"/>
              <a:t>찬양</a:t>
            </a:r>
            <a:r>
              <a:rPr lang="en-US" altLang="ko-KR" sz="1200" dirty="0"/>
              <a:t>, </a:t>
            </a:r>
            <a:r>
              <a:rPr lang="ko-KR" altLang="en-US" sz="1200" dirty="0"/>
              <a:t>하다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30B8F4-7D40-49E1-8993-DDA7CFBC92CD}"/>
              </a:ext>
            </a:extLst>
          </p:cNvPr>
          <p:cNvSpPr txBox="1"/>
          <p:nvPr/>
        </p:nvSpPr>
        <p:spPr>
          <a:xfrm>
            <a:off x="4006278" y="2060848"/>
            <a:ext cx="12137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rgbClr val="FF5050"/>
                </a:solidFill>
              </a:rPr>
              <a:t>키워드 찾기</a:t>
            </a:r>
          </a:p>
        </p:txBody>
      </p:sp>
      <p:sp>
        <p:nvSpPr>
          <p:cNvPr id="17" name="설명선: 아래쪽 화살표 16">
            <a:extLst>
              <a:ext uri="{FF2B5EF4-FFF2-40B4-BE49-F238E27FC236}">
                <a16:creationId xmlns:a16="http://schemas.microsoft.com/office/drawing/2014/main" id="{9D3906F0-0EFC-431F-A61D-78C709ED5E8B}"/>
              </a:ext>
            </a:extLst>
          </p:cNvPr>
          <p:cNvSpPr/>
          <p:nvPr/>
        </p:nvSpPr>
        <p:spPr>
          <a:xfrm>
            <a:off x="980118" y="2539358"/>
            <a:ext cx="7192282" cy="2053100"/>
          </a:xfrm>
          <a:prstGeom prst="downArrowCallou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양쪽 대괄호 17">
            <a:extLst>
              <a:ext uri="{FF2B5EF4-FFF2-40B4-BE49-F238E27FC236}">
                <a16:creationId xmlns:a16="http://schemas.microsoft.com/office/drawing/2014/main" id="{DAC4CFA2-DC2E-4FF4-9981-6C639BC7E5E8}"/>
              </a:ext>
            </a:extLst>
          </p:cNvPr>
          <p:cNvSpPr/>
          <p:nvPr/>
        </p:nvSpPr>
        <p:spPr>
          <a:xfrm>
            <a:off x="2051720" y="4653136"/>
            <a:ext cx="4968552" cy="1656184"/>
          </a:xfrm>
          <a:prstGeom prst="bracketPair">
            <a:avLst/>
          </a:prstGeom>
          <a:ln w="285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1909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3568" y="2204864"/>
            <a:ext cx="748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소프트웨어프로젝트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64227-207C-4808-AFE3-5B6DBAE4C00C}"/>
              </a:ext>
            </a:extLst>
          </p:cNvPr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과정 및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8EECB4B-57C3-4EF8-8B73-1A01D3356F1B}"/>
              </a:ext>
            </a:extLst>
          </p:cNvPr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2565426-9385-4762-996A-B410769E4AF9}"/>
              </a:ext>
            </a:extLst>
          </p:cNvPr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소제목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383871-05CE-4B4F-A39E-03FB8262EFE6}"/>
              </a:ext>
            </a:extLst>
          </p:cNvPr>
          <p:cNvSpPr txBox="1"/>
          <p:nvPr/>
        </p:nvSpPr>
        <p:spPr>
          <a:xfrm>
            <a:off x="3131840" y="2204864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&gt; </a:t>
            </a:r>
            <a:r>
              <a:rPr lang="ko-KR" altLang="en-US" b="1" dirty="0"/>
              <a:t>속성별로 </a:t>
            </a:r>
            <a:r>
              <a:rPr lang="en-US" altLang="ko-KR" b="1" dirty="0"/>
              <a:t>5</a:t>
            </a:r>
            <a:r>
              <a:rPr lang="ko-KR" altLang="en-US" b="1" dirty="0"/>
              <a:t>개의 모델 생성</a:t>
            </a:r>
            <a:endParaRPr lang="en-US" altLang="ko-KR" b="1" dirty="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7042B244-8D3B-4AC7-97B2-4D349D426437}"/>
              </a:ext>
            </a:extLst>
          </p:cNvPr>
          <p:cNvSpPr/>
          <p:nvPr/>
        </p:nvSpPr>
        <p:spPr>
          <a:xfrm>
            <a:off x="1187624" y="1988840"/>
            <a:ext cx="1872208" cy="787924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</a:rPr>
              <a:t>Tensorflow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모델링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9171541-F375-4D43-B18F-820FF7BED67B}"/>
              </a:ext>
            </a:extLst>
          </p:cNvPr>
          <p:cNvSpPr/>
          <p:nvPr/>
        </p:nvSpPr>
        <p:spPr>
          <a:xfrm>
            <a:off x="373868" y="271681"/>
            <a:ext cx="9883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</a:rPr>
              <a:t>TEAM__KKBK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ED57919C-DD54-447D-9906-46FF60994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83" y="2888700"/>
            <a:ext cx="8149273" cy="2196484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AC97C582-055A-4979-BBF7-28859B87F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147" y="5146607"/>
            <a:ext cx="4983392" cy="1377837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DA339906-1882-4E79-9220-AF85C2E434B5}"/>
              </a:ext>
            </a:extLst>
          </p:cNvPr>
          <p:cNvSpPr/>
          <p:nvPr/>
        </p:nvSpPr>
        <p:spPr>
          <a:xfrm>
            <a:off x="2168699" y="5146607"/>
            <a:ext cx="5052929" cy="1232298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DD522631-098B-4676-BA2B-1071791D7A5F}"/>
              </a:ext>
            </a:extLst>
          </p:cNvPr>
          <p:cNvSpPr/>
          <p:nvPr/>
        </p:nvSpPr>
        <p:spPr>
          <a:xfrm>
            <a:off x="1403648" y="5517232"/>
            <a:ext cx="586856" cy="546105"/>
          </a:xfrm>
          <a:prstGeom prst="rightArrow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0954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9" name="다이어그램 28"/>
          <p:cNvGraphicFramePr/>
          <p:nvPr/>
        </p:nvGraphicFramePr>
        <p:xfrm>
          <a:off x="827584" y="2879990"/>
          <a:ext cx="6936432" cy="3285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소프트웨어프로젝트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64227-207C-4808-AFE3-5B6DBAE4C00C}"/>
              </a:ext>
            </a:extLst>
          </p:cNvPr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과정 및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8EECB4B-57C3-4EF8-8B73-1A01D3356F1B}"/>
              </a:ext>
            </a:extLst>
          </p:cNvPr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2565426-9385-4762-996A-B410769E4AF9}"/>
              </a:ext>
            </a:extLst>
          </p:cNvPr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소제목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383871-05CE-4B4F-A39E-03FB8262EFE6}"/>
              </a:ext>
            </a:extLst>
          </p:cNvPr>
          <p:cNvSpPr txBox="1"/>
          <p:nvPr/>
        </p:nvSpPr>
        <p:spPr>
          <a:xfrm>
            <a:off x="3095836" y="2068730"/>
            <a:ext cx="5508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&gt; </a:t>
            </a:r>
            <a:r>
              <a:rPr lang="ko-KR" altLang="en-US" b="1" dirty="0"/>
              <a:t>긍정</a:t>
            </a:r>
            <a:r>
              <a:rPr lang="en-US" altLang="ko-KR" b="1" dirty="0"/>
              <a:t>/</a:t>
            </a:r>
            <a:r>
              <a:rPr lang="ko-KR" altLang="en-US" b="1" dirty="0"/>
              <a:t>부정 값 도출</a:t>
            </a:r>
            <a:endParaRPr lang="en-US" altLang="ko-KR" b="1" dirty="0"/>
          </a:p>
          <a:p>
            <a:r>
              <a:rPr lang="en-US" altLang="ko-KR" b="1" dirty="0"/>
              <a:t>&gt; </a:t>
            </a:r>
            <a:r>
              <a:rPr lang="ko-KR" altLang="en-US" b="1" dirty="0"/>
              <a:t>사용자 정보와 매칭 할 수 있도록 도출 값 점수화</a:t>
            </a:r>
            <a:endParaRPr lang="en-US" altLang="ko-KR" b="1" dirty="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7042B244-8D3B-4AC7-97B2-4D349D426437}"/>
              </a:ext>
            </a:extLst>
          </p:cNvPr>
          <p:cNvSpPr/>
          <p:nvPr/>
        </p:nvSpPr>
        <p:spPr>
          <a:xfrm>
            <a:off x="1187624" y="1988840"/>
            <a:ext cx="1872208" cy="787924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데이터 매칭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FFD067D-D784-44BE-8C0A-C8FF4D173353}"/>
              </a:ext>
            </a:extLst>
          </p:cNvPr>
          <p:cNvSpPr/>
          <p:nvPr/>
        </p:nvSpPr>
        <p:spPr>
          <a:xfrm>
            <a:off x="373868" y="271681"/>
            <a:ext cx="9883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</a:rPr>
              <a:t>TEAM__KKBK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034E67-D270-4B57-B50E-8B59A39273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9632" y="2904544"/>
            <a:ext cx="3432664" cy="301788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4F9D6AE-6B3D-421B-B61F-0EA98CEA72FA}"/>
              </a:ext>
            </a:extLst>
          </p:cNvPr>
          <p:cNvSpPr/>
          <p:nvPr/>
        </p:nvSpPr>
        <p:spPr>
          <a:xfrm>
            <a:off x="1619672" y="3789040"/>
            <a:ext cx="1944216" cy="504056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90BA4A9-A824-4FE7-9962-A52702F2B759}"/>
              </a:ext>
            </a:extLst>
          </p:cNvPr>
          <p:cNvSpPr/>
          <p:nvPr/>
        </p:nvSpPr>
        <p:spPr>
          <a:xfrm>
            <a:off x="1619672" y="4396323"/>
            <a:ext cx="2016224" cy="508830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F13A7BF6-CAF1-4C05-A12D-A7D057E4917F}"/>
              </a:ext>
            </a:extLst>
          </p:cNvPr>
          <p:cNvSpPr/>
          <p:nvPr/>
        </p:nvSpPr>
        <p:spPr>
          <a:xfrm>
            <a:off x="3690053" y="3922231"/>
            <a:ext cx="360040" cy="216024"/>
          </a:xfrm>
          <a:prstGeom prst="rightArrow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CFAAE0-41C8-4907-8ABF-782A12510044}"/>
              </a:ext>
            </a:extLst>
          </p:cNvPr>
          <p:cNvSpPr txBox="1"/>
          <p:nvPr/>
        </p:nvSpPr>
        <p:spPr>
          <a:xfrm>
            <a:off x="4063115" y="3891743"/>
            <a:ext cx="22156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FF5050"/>
                </a:solidFill>
              </a:rPr>
              <a:t>결과 값이 </a:t>
            </a:r>
            <a:r>
              <a:rPr lang="en-US" altLang="ko-KR" sz="1200" b="1" dirty="0">
                <a:solidFill>
                  <a:srgbClr val="FF5050"/>
                </a:solidFill>
              </a:rPr>
              <a:t>0.5</a:t>
            </a:r>
            <a:r>
              <a:rPr lang="ko-KR" altLang="en-US" sz="1200" b="1" dirty="0">
                <a:solidFill>
                  <a:srgbClr val="FF5050"/>
                </a:solidFill>
              </a:rPr>
              <a:t>보다 크면 긍정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200E81A5-96DC-47BD-8588-10D2B56A1627}"/>
              </a:ext>
            </a:extLst>
          </p:cNvPr>
          <p:cNvSpPr/>
          <p:nvPr/>
        </p:nvSpPr>
        <p:spPr>
          <a:xfrm>
            <a:off x="3746110" y="4527578"/>
            <a:ext cx="360040" cy="216024"/>
          </a:xfrm>
          <a:prstGeom prst="rightArrow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6A2D33-F39A-4A5F-ABF4-C93F1FC361BF}"/>
              </a:ext>
            </a:extLst>
          </p:cNvPr>
          <p:cNvSpPr txBox="1"/>
          <p:nvPr/>
        </p:nvSpPr>
        <p:spPr>
          <a:xfrm>
            <a:off x="4119172" y="4497090"/>
            <a:ext cx="15905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5050"/>
                </a:solidFill>
              </a:rPr>
              <a:t>0.5</a:t>
            </a:r>
            <a:r>
              <a:rPr lang="ko-KR" altLang="en-US" sz="1200" b="1" dirty="0">
                <a:solidFill>
                  <a:srgbClr val="FF5050"/>
                </a:solidFill>
              </a:rPr>
              <a:t>보다 작으면 부정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3587349-4BB3-44AA-BC55-665F9043C3A4}"/>
              </a:ext>
            </a:extLst>
          </p:cNvPr>
          <p:cNvSpPr/>
          <p:nvPr/>
        </p:nvSpPr>
        <p:spPr>
          <a:xfrm>
            <a:off x="1547664" y="5129076"/>
            <a:ext cx="2808312" cy="216024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54D60B99-D63E-4E65-89E7-FD4EAD1D3CAD}"/>
              </a:ext>
            </a:extLst>
          </p:cNvPr>
          <p:cNvSpPr/>
          <p:nvPr/>
        </p:nvSpPr>
        <p:spPr>
          <a:xfrm>
            <a:off x="4427986" y="5159564"/>
            <a:ext cx="360040" cy="216024"/>
          </a:xfrm>
          <a:prstGeom prst="rightArrow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D3D604-BA94-414D-BCAE-4474D791353B}"/>
              </a:ext>
            </a:extLst>
          </p:cNvPr>
          <p:cNvSpPr txBox="1"/>
          <p:nvPr/>
        </p:nvSpPr>
        <p:spPr>
          <a:xfrm>
            <a:off x="4801048" y="5129076"/>
            <a:ext cx="33361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FF5050"/>
                </a:solidFill>
              </a:rPr>
              <a:t>모든 데이터의 결과값을 통해 최종 점수 도출</a:t>
            </a:r>
          </a:p>
        </p:txBody>
      </p:sp>
    </p:spTree>
    <p:extLst>
      <p:ext uri="{BB962C8B-B14F-4D97-AF65-F5344CB8AC3E}">
        <p14:creationId xmlns:p14="http://schemas.microsoft.com/office/powerpoint/2010/main" val="28461293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0" grpId="0" animBg="1"/>
      <p:bldP spid="21" grpId="0"/>
      <p:bldP spid="22" grpId="0" animBg="1"/>
      <p:bldP spid="23" grpId="0"/>
      <p:bldP spid="7" grpId="0" animBg="1"/>
      <p:bldP spid="24" grpId="0" animBg="1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소프트웨어프로젝트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64227-207C-4808-AFE3-5B6DBAE4C00C}"/>
              </a:ext>
            </a:extLst>
          </p:cNvPr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과정 및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8EECB4B-57C3-4EF8-8B73-1A01D3356F1B}"/>
              </a:ext>
            </a:extLst>
          </p:cNvPr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2565426-9385-4762-996A-B410769E4AF9}"/>
              </a:ext>
            </a:extLst>
          </p:cNvPr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소제목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383871-05CE-4B4F-A39E-03FB8262EFE6}"/>
              </a:ext>
            </a:extLst>
          </p:cNvPr>
          <p:cNvSpPr txBox="1"/>
          <p:nvPr/>
        </p:nvSpPr>
        <p:spPr>
          <a:xfrm>
            <a:off x="3095836" y="2068730"/>
            <a:ext cx="5508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&gt; </a:t>
            </a:r>
            <a:r>
              <a:rPr lang="ko-KR" altLang="en-US" b="1" dirty="0"/>
              <a:t>긍정</a:t>
            </a:r>
            <a:r>
              <a:rPr lang="en-US" altLang="ko-KR" b="1" dirty="0"/>
              <a:t>/</a:t>
            </a:r>
            <a:r>
              <a:rPr lang="ko-KR" altLang="en-US" b="1" dirty="0"/>
              <a:t>부정 값 도출</a:t>
            </a:r>
            <a:endParaRPr lang="en-US" altLang="ko-KR" b="1" dirty="0"/>
          </a:p>
          <a:p>
            <a:r>
              <a:rPr lang="en-US" altLang="ko-KR" b="1" dirty="0"/>
              <a:t>&gt; </a:t>
            </a:r>
            <a:r>
              <a:rPr lang="ko-KR" altLang="en-US" b="1" dirty="0"/>
              <a:t>사용자 정보와 매칭 할 수 있도록 도출 값 점수화</a:t>
            </a:r>
            <a:endParaRPr lang="en-US" altLang="ko-KR" b="1" dirty="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7042B244-8D3B-4AC7-97B2-4D349D426437}"/>
              </a:ext>
            </a:extLst>
          </p:cNvPr>
          <p:cNvSpPr/>
          <p:nvPr/>
        </p:nvSpPr>
        <p:spPr>
          <a:xfrm>
            <a:off x="1187624" y="1988840"/>
            <a:ext cx="1872208" cy="787924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데이터 매칭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FFD067D-D784-44BE-8C0A-C8FF4D173353}"/>
              </a:ext>
            </a:extLst>
          </p:cNvPr>
          <p:cNvSpPr/>
          <p:nvPr/>
        </p:nvSpPr>
        <p:spPr>
          <a:xfrm>
            <a:off x="373868" y="271681"/>
            <a:ext cx="9883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</a:rPr>
              <a:t>TEAM__KKBK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A51F22-7E7A-40C5-9657-8E343A88E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068960"/>
            <a:ext cx="2594530" cy="26015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DD5F54-E1E3-4F18-B4F0-FE10F1ADE8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16" t="1" r="23761" b="-1961"/>
          <a:stretch/>
        </p:blipFill>
        <p:spPr>
          <a:xfrm>
            <a:off x="7020272" y="2924944"/>
            <a:ext cx="1872208" cy="35942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7BF30C1-CEC2-4B34-B791-D58A99113F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406" r="29938" b="-3533"/>
          <a:stretch/>
        </p:blipFill>
        <p:spPr>
          <a:xfrm>
            <a:off x="5076057" y="3789040"/>
            <a:ext cx="1872208" cy="266429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4E264EF-4E2C-492E-B3F8-253B36AE92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r="15185" b="1"/>
          <a:stretch/>
        </p:blipFill>
        <p:spPr>
          <a:xfrm>
            <a:off x="2849079" y="2996952"/>
            <a:ext cx="2010953" cy="28632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0F3517F-0081-447B-8400-AECF21EA07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9938" b="83895"/>
          <a:stretch/>
        </p:blipFill>
        <p:spPr>
          <a:xfrm>
            <a:off x="5004048" y="2924944"/>
            <a:ext cx="1872208" cy="50405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609660-6CDE-4D02-925F-D96E6DCC90E9}"/>
              </a:ext>
            </a:extLst>
          </p:cNvPr>
          <p:cNvSpPr/>
          <p:nvPr/>
        </p:nvSpPr>
        <p:spPr>
          <a:xfrm>
            <a:off x="2918057" y="2934750"/>
            <a:ext cx="432048" cy="288032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8D3731-1DB8-4846-90C3-8A245FEFEDB7}"/>
              </a:ext>
            </a:extLst>
          </p:cNvPr>
          <p:cNvSpPr/>
          <p:nvPr/>
        </p:nvSpPr>
        <p:spPr>
          <a:xfrm>
            <a:off x="4942871" y="2934750"/>
            <a:ext cx="432048" cy="288032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0E8218F-CAE5-4933-9CC5-1F3EC598ED82}"/>
              </a:ext>
            </a:extLst>
          </p:cNvPr>
          <p:cNvSpPr/>
          <p:nvPr/>
        </p:nvSpPr>
        <p:spPr>
          <a:xfrm>
            <a:off x="611560" y="2996952"/>
            <a:ext cx="432048" cy="288032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7A2E681-6544-4DCC-8442-6301DE3CDAC1}"/>
              </a:ext>
            </a:extLst>
          </p:cNvPr>
          <p:cNvSpPr/>
          <p:nvPr/>
        </p:nvSpPr>
        <p:spPr>
          <a:xfrm>
            <a:off x="5006290" y="3713962"/>
            <a:ext cx="432048" cy="288032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D6AE4AC-9FE8-4708-83F8-CED4A6B7CC2E}"/>
              </a:ext>
            </a:extLst>
          </p:cNvPr>
          <p:cNvSpPr/>
          <p:nvPr/>
        </p:nvSpPr>
        <p:spPr>
          <a:xfrm>
            <a:off x="7015200" y="2888940"/>
            <a:ext cx="432048" cy="288032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6891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소프트웨어프로젝트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64227-207C-4808-AFE3-5B6DBAE4C00C}"/>
              </a:ext>
            </a:extLst>
          </p:cNvPr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실행 영상 </a:t>
            </a:r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–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웹 </a:t>
            </a:r>
            <a:r>
              <a:rPr lang="ko-KR" altLang="en-US" sz="3200" b="1" spc="-150" dirty="0" err="1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크롤링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8EECB4B-57C3-4EF8-8B73-1A01D3356F1B}"/>
              </a:ext>
            </a:extLst>
          </p:cNvPr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FFD067D-D784-44BE-8C0A-C8FF4D173353}"/>
              </a:ext>
            </a:extLst>
          </p:cNvPr>
          <p:cNvSpPr/>
          <p:nvPr/>
        </p:nvSpPr>
        <p:spPr>
          <a:xfrm>
            <a:off x="373868" y="271681"/>
            <a:ext cx="9883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</a:rPr>
              <a:t>TEAM__KKBK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pic>
        <p:nvPicPr>
          <p:cNvPr id="4" name="bandicam 2019-06-05 16-57-30-104">
            <a:hlinkClick r:id="" action="ppaction://media"/>
            <a:extLst>
              <a:ext uri="{FF2B5EF4-FFF2-40B4-BE49-F238E27FC236}">
                <a16:creationId xmlns:a16="http://schemas.microsoft.com/office/drawing/2014/main" id="{7637CE3D-D0E3-4CD3-823A-FAC204CBE0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1560" y="1946371"/>
            <a:ext cx="8012382" cy="450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7480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소프트웨어프로젝트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64227-207C-4808-AFE3-5B6DBAE4C00C}"/>
              </a:ext>
            </a:extLst>
          </p:cNvPr>
          <p:cNvSpPr txBox="1"/>
          <p:nvPr/>
        </p:nvSpPr>
        <p:spPr>
          <a:xfrm>
            <a:off x="1619672" y="1268760"/>
            <a:ext cx="5976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실행 영상 </a:t>
            </a:r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–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자연어 처리</a:t>
            </a:r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, </a:t>
            </a:r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모델링</a:t>
            </a:r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 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8EECB4B-57C3-4EF8-8B73-1A01D3356F1B}"/>
              </a:ext>
            </a:extLst>
          </p:cNvPr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FFD067D-D784-44BE-8C0A-C8FF4D173353}"/>
              </a:ext>
            </a:extLst>
          </p:cNvPr>
          <p:cNvSpPr/>
          <p:nvPr/>
        </p:nvSpPr>
        <p:spPr>
          <a:xfrm>
            <a:off x="373868" y="271681"/>
            <a:ext cx="9883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</a:rPr>
              <a:t>TEAM__KKBK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pic>
        <p:nvPicPr>
          <p:cNvPr id="4" name="bandicam 2019-06-05 17-32-27-113 12배속">
            <a:hlinkClick r:id="" action="ppaction://media"/>
            <a:extLst>
              <a:ext uri="{FF2B5EF4-FFF2-40B4-BE49-F238E27FC236}">
                <a16:creationId xmlns:a16="http://schemas.microsoft.com/office/drawing/2014/main" id="{545EB034-E06A-460C-8234-B092B44A5F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2070" y="1937369"/>
            <a:ext cx="7900370" cy="444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4019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548680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소프트웨어프로젝트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64227-207C-4808-AFE3-5B6DBAE4C00C}"/>
              </a:ext>
            </a:extLst>
          </p:cNvPr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보완 및 보충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8EECB4B-57C3-4EF8-8B73-1A01D3356F1B}"/>
              </a:ext>
            </a:extLst>
          </p:cNvPr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2565426-9385-4762-996A-B410769E4AF9}"/>
              </a:ext>
            </a:extLst>
          </p:cNvPr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소제목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FFD067D-D784-44BE-8C0A-C8FF4D173353}"/>
              </a:ext>
            </a:extLst>
          </p:cNvPr>
          <p:cNvSpPr/>
          <p:nvPr/>
        </p:nvSpPr>
        <p:spPr>
          <a:xfrm>
            <a:off x="373868" y="271681"/>
            <a:ext cx="9883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</a:rPr>
              <a:t>TEAM__KKBK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FC8E658B-61DE-43B9-BBF8-41DF6F7557A3}"/>
              </a:ext>
            </a:extLst>
          </p:cNvPr>
          <p:cNvSpPr/>
          <p:nvPr/>
        </p:nvSpPr>
        <p:spPr>
          <a:xfrm>
            <a:off x="3275856" y="2915655"/>
            <a:ext cx="2376264" cy="1809486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1B1DC70-19C5-4F68-AC60-8176450BD3EA}"/>
              </a:ext>
            </a:extLst>
          </p:cNvPr>
          <p:cNvSpPr/>
          <p:nvPr/>
        </p:nvSpPr>
        <p:spPr>
          <a:xfrm>
            <a:off x="3747133" y="2277887"/>
            <a:ext cx="1400931" cy="1367135"/>
          </a:xfrm>
          <a:prstGeom prst="ellipse">
            <a:avLst/>
          </a:prstGeom>
          <a:gradFill>
            <a:gsLst>
              <a:gs pos="39000">
                <a:schemeClr val="accent1">
                  <a:lumMod val="5000"/>
                  <a:lumOff val="95000"/>
                </a:schemeClr>
              </a:gs>
              <a:gs pos="73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r>
              <a:rPr lang="ko-KR" altLang="en-US" dirty="0">
                <a:solidFill>
                  <a:schemeClr val="tx1"/>
                </a:solidFill>
              </a:rPr>
              <a:t>훈련 데이터</a:t>
            </a:r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382C06B-C064-4BDF-8D74-2F3C808000A6}"/>
              </a:ext>
            </a:extLst>
          </p:cNvPr>
          <p:cNvSpPr/>
          <p:nvPr/>
        </p:nvSpPr>
        <p:spPr>
          <a:xfrm>
            <a:off x="2595005" y="3862065"/>
            <a:ext cx="1400931" cy="1367135"/>
          </a:xfrm>
          <a:prstGeom prst="ellipse">
            <a:avLst/>
          </a:prstGeom>
          <a:gradFill>
            <a:gsLst>
              <a:gs pos="39000">
                <a:schemeClr val="accent1">
                  <a:lumMod val="5000"/>
                  <a:lumOff val="95000"/>
                </a:schemeClr>
              </a:gs>
              <a:gs pos="73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KonLpy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7EC4BCA-BDD3-4721-91F0-7630243E6B12}"/>
              </a:ext>
            </a:extLst>
          </p:cNvPr>
          <p:cNvSpPr/>
          <p:nvPr/>
        </p:nvSpPr>
        <p:spPr>
          <a:xfrm>
            <a:off x="4932040" y="3862065"/>
            <a:ext cx="1400931" cy="1367135"/>
          </a:xfrm>
          <a:prstGeom prst="ellipse">
            <a:avLst/>
          </a:prstGeom>
          <a:gradFill>
            <a:gsLst>
              <a:gs pos="39000">
                <a:schemeClr val="accent1">
                  <a:lumMod val="5000"/>
                  <a:lumOff val="95000"/>
                </a:schemeClr>
              </a:gs>
              <a:gs pos="73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키워드</a:t>
            </a:r>
          </a:p>
        </p:txBody>
      </p:sp>
    </p:spTree>
    <p:extLst>
      <p:ext uri="{BB962C8B-B14F-4D97-AF65-F5344CB8AC3E}">
        <p14:creationId xmlns:p14="http://schemas.microsoft.com/office/powerpoint/2010/main" val="23916798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소프트웨어프로젝트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6F3625C-45CD-4F93-A988-FF61AB3A59FF}"/>
              </a:ext>
            </a:extLst>
          </p:cNvPr>
          <p:cNvSpPr/>
          <p:nvPr/>
        </p:nvSpPr>
        <p:spPr>
          <a:xfrm>
            <a:off x="373868" y="271681"/>
            <a:ext cx="9883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</a:rPr>
              <a:t>TEAM__KKBK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4903" y="2492896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01    02    03    04    05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28919" y="342900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195736" y="342900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3923928" y="342900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652120" y="342900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380312" y="342900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93113" y="3563724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solidFill>
                  <a:schemeClr val="bg1"/>
                </a:solidFill>
                <a:latin typeface="+mj-ea"/>
                <a:ea typeface="+mj-ea"/>
              </a:rPr>
              <a:t>개발 배경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41918" y="3563723"/>
            <a:ext cx="1846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solidFill>
                  <a:schemeClr val="bg1"/>
                </a:solidFill>
                <a:latin typeface="+mj-ea"/>
              </a:rPr>
              <a:t>목표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707904" y="356372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과정 및 내용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92080" y="357301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실행 영상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858508" y="3548335"/>
            <a:ext cx="219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보완 및 보충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684ED97-0FCF-4999-AA3D-1651F074DC3C}"/>
              </a:ext>
            </a:extLst>
          </p:cNvPr>
          <p:cNvSpPr/>
          <p:nvPr/>
        </p:nvSpPr>
        <p:spPr>
          <a:xfrm>
            <a:off x="373868" y="271681"/>
            <a:ext cx="9883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</a:rPr>
              <a:t>TEAM__KKBK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475656" y="2942942"/>
            <a:ext cx="6048672" cy="14941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소프트웨어프로젝트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1600" y="2062589"/>
            <a:ext cx="7128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/>
              <a:t>&lt;</a:t>
            </a:r>
            <a:r>
              <a:rPr lang="ko-KR" altLang="en-US" b="1" spc="-150" dirty="0"/>
              <a:t>속보</a:t>
            </a:r>
            <a:r>
              <a:rPr lang="en-US" altLang="ko-KR" b="1" spc="-150" dirty="0"/>
              <a:t>&gt; </a:t>
            </a:r>
            <a:r>
              <a:rPr lang="ko-KR" altLang="en-US" b="1" spc="-150" dirty="0"/>
              <a:t>서울 </a:t>
            </a:r>
            <a:r>
              <a:rPr lang="en-US" altLang="ko-KR" b="1" spc="-150" dirty="0"/>
              <a:t>H</a:t>
            </a:r>
            <a:r>
              <a:rPr lang="ko-KR" altLang="en-US" b="1" spc="-150" dirty="0"/>
              <a:t>대 </a:t>
            </a:r>
            <a:r>
              <a:rPr lang="en-US" altLang="ko-KR" b="1" spc="-150" dirty="0"/>
              <a:t>971</a:t>
            </a:r>
            <a:r>
              <a:rPr lang="ko-KR" altLang="en-US" b="1" spc="-150" dirty="0"/>
              <a:t>개 강의 중 </a:t>
            </a:r>
            <a:r>
              <a:rPr lang="en-US" altLang="ko-KR" b="1" spc="-150" dirty="0"/>
              <a:t>727</a:t>
            </a:r>
            <a:r>
              <a:rPr lang="ko-KR" altLang="en-US" b="1" spc="-150" dirty="0"/>
              <a:t>개 강의가 미등록 돼</a:t>
            </a:r>
            <a:r>
              <a:rPr lang="en-US" altLang="ko-KR" b="1" spc="-150" dirty="0"/>
              <a:t>….</a:t>
            </a:r>
          </a:p>
          <a:p>
            <a:pPr algn="ctr"/>
            <a:r>
              <a:rPr lang="en-US" altLang="ko-KR" b="1" spc="-150" dirty="0"/>
              <a:t>&lt;</a:t>
            </a:r>
            <a:r>
              <a:rPr lang="ko-KR" altLang="en-US" b="1" spc="-150" dirty="0"/>
              <a:t>속보</a:t>
            </a:r>
            <a:r>
              <a:rPr lang="en-US" altLang="ko-KR" b="1" spc="-150" dirty="0"/>
              <a:t>&gt; </a:t>
            </a:r>
            <a:r>
              <a:rPr lang="ko-KR" altLang="en-US" b="1" spc="-150" dirty="0"/>
              <a:t>서울 유명 대학원 </a:t>
            </a:r>
            <a:r>
              <a:rPr lang="en-US" altLang="ko-KR" b="1" spc="-150" dirty="0"/>
              <a:t>A</a:t>
            </a:r>
            <a:r>
              <a:rPr lang="ko-KR" altLang="en-US" b="1" spc="-150" dirty="0"/>
              <a:t> 씨 강의 평 때문에 교수에게 망신당해</a:t>
            </a:r>
            <a:r>
              <a:rPr lang="en-US" altLang="ko-KR" b="1" spc="-150" dirty="0"/>
              <a:t>…</a:t>
            </a:r>
            <a:endParaRPr lang="ko-KR" altLang="en-US" spc="-150" dirty="0"/>
          </a:p>
        </p:txBody>
      </p:sp>
      <p:sp>
        <p:nvSpPr>
          <p:cNvPr id="12" name="TextBox 11"/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개발배경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373868" y="271681"/>
            <a:ext cx="9883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</a:rPr>
              <a:t>TEAM__KKBK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249D0F2-7D9E-491B-8DDA-46DB2EC4043C}"/>
              </a:ext>
            </a:extLst>
          </p:cNvPr>
          <p:cNvSpPr/>
          <p:nvPr/>
        </p:nvSpPr>
        <p:spPr>
          <a:xfrm>
            <a:off x="1475654" y="4562802"/>
            <a:ext cx="6048673" cy="14941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54FC71-A6FC-4FBE-9285-2BBC22FFE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3107204"/>
            <a:ext cx="5760640" cy="12111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2C0DF91-AB82-455A-9B8E-F8966C3D4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2" y="4697534"/>
            <a:ext cx="5760640" cy="12781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소프트웨어프로젝트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목표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373868" y="271681"/>
            <a:ext cx="9883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</a:rPr>
              <a:t>TEAM__KKBK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graphicFrame>
        <p:nvGraphicFramePr>
          <p:cNvPr id="21" name="다이어그램 20">
            <a:extLst>
              <a:ext uri="{FF2B5EF4-FFF2-40B4-BE49-F238E27FC236}">
                <a16:creationId xmlns:a16="http://schemas.microsoft.com/office/drawing/2014/main" id="{EBAED02F-C17A-4CF0-845D-18CE89F87D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3894939"/>
              </p:ext>
            </p:extLst>
          </p:nvPr>
        </p:nvGraphicFramePr>
        <p:xfrm>
          <a:off x="899592" y="2350034"/>
          <a:ext cx="7488832" cy="3383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423153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3568" y="2204864"/>
            <a:ext cx="748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  <a:p>
            <a:endParaRPr lang="ko-KR" altLang="en-US" dirty="0"/>
          </a:p>
        </p:txBody>
      </p:sp>
      <p:graphicFrame>
        <p:nvGraphicFramePr>
          <p:cNvPr id="29" name="다이어그램 28"/>
          <p:cNvGraphicFramePr/>
          <p:nvPr>
            <p:extLst>
              <p:ext uri="{D42A27DB-BD31-4B8C-83A1-F6EECF244321}">
                <p14:modId xmlns:p14="http://schemas.microsoft.com/office/powerpoint/2010/main" val="468851482"/>
              </p:ext>
            </p:extLst>
          </p:nvPr>
        </p:nvGraphicFramePr>
        <p:xfrm>
          <a:off x="827584" y="2879990"/>
          <a:ext cx="6936432" cy="3285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소프트웨어프로젝트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64227-207C-4808-AFE3-5B6DBAE4C00C}"/>
              </a:ext>
            </a:extLst>
          </p:cNvPr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과정 및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8EECB4B-57C3-4EF8-8B73-1A01D3356F1B}"/>
              </a:ext>
            </a:extLst>
          </p:cNvPr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2565426-9385-4762-996A-B410769E4AF9}"/>
              </a:ext>
            </a:extLst>
          </p:cNvPr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소제목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383871-05CE-4B4F-A39E-03FB8262EFE6}"/>
              </a:ext>
            </a:extLst>
          </p:cNvPr>
          <p:cNvSpPr txBox="1"/>
          <p:nvPr/>
        </p:nvSpPr>
        <p:spPr>
          <a:xfrm>
            <a:off x="3131840" y="2204864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b="1" dirty="0"/>
              <a:t>&gt; </a:t>
            </a:r>
            <a:r>
              <a:rPr lang="ko-KR" altLang="en-US" b="1" dirty="0"/>
              <a:t>대학생 커뮤니티에서 </a:t>
            </a:r>
            <a:r>
              <a:rPr lang="ko-KR" altLang="en-US" b="1" dirty="0" err="1"/>
              <a:t>강의평</a:t>
            </a:r>
            <a:r>
              <a:rPr lang="ko-KR" altLang="en-US" b="1" dirty="0"/>
              <a:t> 수집</a:t>
            </a:r>
            <a:endParaRPr lang="en-US" altLang="ko-KR" b="1" dirty="0"/>
          </a:p>
        </p:txBody>
      </p:sp>
      <p:sp>
        <p:nvSpPr>
          <p:cNvPr id="20" name="모서리가 둥근 직사각형 18">
            <a:extLst>
              <a:ext uri="{FF2B5EF4-FFF2-40B4-BE49-F238E27FC236}">
                <a16:creationId xmlns:a16="http://schemas.microsoft.com/office/drawing/2014/main" id="{2C60F6CE-AFE0-4B91-BE5F-7D4CE7CEFE94}"/>
              </a:ext>
            </a:extLst>
          </p:cNvPr>
          <p:cNvSpPr/>
          <p:nvPr/>
        </p:nvSpPr>
        <p:spPr>
          <a:xfrm>
            <a:off x="1187624" y="1988840"/>
            <a:ext cx="1872208" cy="787924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웹 </a:t>
            </a:r>
            <a:r>
              <a:rPr lang="ko-KR" altLang="en-US" sz="1600" b="1" dirty="0" err="1">
                <a:solidFill>
                  <a:schemeClr val="bg1"/>
                </a:solidFill>
              </a:rPr>
              <a:t>크롤링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95DAD14-6317-42F5-AE5B-B2AA2FAA5F06}"/>
              </a:ext>
            </a:extLst>
          </p:cNvPr>
          <p:cNvSpPr/>
          <p:nvPr/>
        </p:nvSpPr>
        <p:spPr>
          <a:xfrm>
            <a:off x="373868" y="271681"/>
            <a:ext cx="9883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</a:rPr>
              <a:t>TEAM__KKBK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85CA2E-C8C2-4B32-A3ED-A270F1A74D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3196" y="3045242"/>
            <a:ext cx="6705600" cy="268801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26E542A-7DEC-4EDC-A693-8110C3A0CF5F}"/>
              </a:ext>
            </a:extLst>
          </p:cNvPr>
          <p:cNvSpPr/>
          <p:nvPr/>
        </p:nvSpPr>
        <p:spPr>
          <a:xfrm>
            <a:off x="1331640" y="3282561"/>
            <a:ext cx="4434873" cy="362463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7C7470C1-3C1A-45DE-BC51-B73E5A1D09C7}"/>
              </a:ext>
            </a:extLst>
          </p:cNvPr>
          <p:cNvSpPr/>
          <p:nvPr/>
        </p:nvSpPr>
        <p:spPr>
          <a:xfrm>
            <a:off x="5832691" y="3320989"/>
            <a:ext cx="360040" cy="216024"/>
          </a:xfrm>
          <a:prstGeom prst="rightArrow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2D29A3-2426-4D16-803D-527AB399C1E8}"/>
              </a:ext>
            </a:extLst>
          </p:cNvPr>
          <p:cNvSpPr txBox="1"/>
          <p:nvPr/>
        </p:nvSpPr>
        <p:spPr>
          <a:xfrm>
            <a:off x="6205753" y="3290501"/>
            <a:ext cx="838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5050"/>
                </a:solidFill>
              </a:rPr>
              <a:t>URL </a:t>
            </a:r>
            <a:r>
              <a:rPr lang="ko-KR" altLang="en-US" sz="1200" b="1" dirty="0">
                <a:solidFill>
                  <a:srgbClr val="FF5050"/>
                </a:solidFill>
              </a:rPr>
              <a:t>지정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소프트웨어프로젝트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64227-207C-4808-AFE3-5B6DBAE4C00C}"/>
              </a:ext>
            </a:extLst>
          </p:cNvPr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과정 및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8EECB4B-57C3-4EF8-8B73-1A01D3356F1B}"/>
              </a:ext>
            </a:extLst>
          </p:cNvPr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2565426-9385-4762-996A-B410769E4AF9}"/>
              </a:ext>
            </a:extLst>
          </p:cNvPr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소제목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383871-05CE-4B4F-A39E-03FB8262EFE6}"/>
              </a:ext>
            </a:extLst>
          </p:cNvPr>
          <p:cNvSpPr txBox="1"/>
          <p:nvPr/>
        </p:nvSpPr>
        <p:spPr>
          <a:xfrm>
            <a:off x="3059832" y="2204864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&gt; </a:t>
            </a:r>
            <a:r>
              <a:rPr lang="ko-KR" altLang="en-US" b="1" dirty="0"/>
              <a:t>불용어와 특수문자 처리</a:t>
            </a:r>
            <a:endParaRPr lang="en-US" altLang="ko-KR" b="1" dirty="0"/>
          </a:p>
        </p:txBody>
      </p:sp>
      <p:sp>
        <p:nvSpPr>
          <p:cNvPr id="18" name="모서리가 둥근 직사각형 18">
            <a:extLst>
              <a:ext uri="{FF2B5EF4-FFF2-40B4-BE49-F238E27FC236}">
                <a16:creationId xmlns:a16="http://schemas.microsoft.com/office/drawing/2014/main" id="{3861ADCE-8422-4C6F-BB18-F8A3A9294306}"/>
              </a:ext>
            </a:extLst>
          </p:cNvPr>
          <p:cNvSpPr/>
          <p:nvPr/>
        </p:nvSpPr>
        <p:spPr>
          <a:xfrm>
            <a:off x="1187624" y="1988840"/>
            <a:ext cx="1872208" cy="787924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자연어 처리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1B3C5F1-5425-4065-A47B-0591B5A6D741}"/>
              </a:ext>
            </a:extLst>
          </p:cNvPr>
          <p:cNvSpPr/>
          <p:nvPr/>
        </p:nvSpPr>
        <p:spPr>
          <a:xfrm>
            <a:off x="373868" y="271681"/>
            <a:ext cx="9883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</a:rPr>
              <a:t>TEAM__KKBK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1BB2D21-9D9B-4D1B-9F54-C93DAAA81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3409354"/>
            <a:ext cx="5547074" cy="289996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12DC8A1-2459-45B2-BB27-0A1077549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2909317"/>
            <a:ext cx="5448300" cy="44767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90F1CC15-5DC3-4BD4-A1AA-9642530B2D04}"/>
              </a:ext>
            </a:extLst>
          </p:cNvPr>
          <p:cNvSpPr/>
          <p:nvPr/>
        </p:nvSpPr>
        <p:spPr>
          <a:xfrm>
            <a:off x="1331640" y="2879990"/>
            <a:ext cx="5448300" cy="477002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AC12517-F1CF-419A-9F2B-DF8A6C111B45}"/>
              </a:ext>
            </a:extLst>
          </p:cNvPr>
          <p:cNvSpPr/>
          <p:nvPr/>
        </p:nvSpPr>
        <p:spPr>
          <a:xfrm>
            <a:off x="1835696" y="4360941"/>
            <a:ext cx="2160240" cy="292196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953D52-B8CA-4F4C-9673-B5E3019D3AF4}"/>
              </a:ext>
            </a:extLst>
          </p:cNvPr>
          <p:cNvSpPr/>
          <p:nvPr/>
        </p:nvSpPr>
        <p:spPr>
          <a:xfrm>
            <a:off x="2123728" y="5733256"/>
            <a:ext cx="1512168" cy="432048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F942923D-1C32-4A27-8BB7-1CD674786ABB}"/>
              </a:ext>
            </a:extLst>
          </p:cNvPr>
          <p:cNvSpPr/>
          <p:nvPr/>
        </p:nvSpPr>
        <p:spPr>
          <a:xfrm>
            <a:off x="6878714" y="2992788"/>
            <a:ext cx="360040" cy="216024"/>
          </a:xfrm>
          <a:prstGeom prst="rightArrow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4C2AD9C-6027-4F56-926F-9F8DCBC949FB}"/>
              </a:ext>
            </a:extLst>
          </p:cNvPr>
          <p:cNvSpPr txBox="1"/>
          <p:nvPr/>
        </p:nvSpPr>
        <p:spPr>
          <a:xfrm>
            <a:off x="7251776" y="2962300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>
                <a:solidFill>
                  <a:srgbClr val="FF5050"/>
                </a:solidFill>
              </a:rPr>
              <a:t>불용어</a:t>
            </a:r>
            <a:r>
              <a:rPr lang="ko-KR" altLang="en-US" sz="1200" b="1" dirty="0">
                <a:solidFill>
                  <a:srgbClr val="FF5050"/>
                </a:solidFill>
              </a:rPr>
              <a:t> </a:t>
            </a:r>
            <a:r>
              <a:rPr lang="en-US" altLang="ko-KR" sz="1200" b="1" dirty="0">
                <a:solidFill>
                  <a:srgbClr val="FF5050"/>
                </a:solidFill>
              </a:rPr>
              <a:t>list</a:t>
            </a:r>
            <a:endParaRPr lang="ko-KR" altLang="en-US" sz="1200" b="1" dirty="0">
              <a:solidFill>
                <a:srgbClr val="FF5050"/>
              </a:solidFill>
            </a:endParaRP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0F7F7F0E-7400-4732-B4F5-4FCF5C723AF1}"/>
              </a:ext>
            </a:extLst>
          </p:cNvPr>
          <p:cNvSpPr/>
          <p:nvPr/>
        </p:nvSpPr>
        <p:spPr>
          <a:xfrm>
            <a:off x="4078297" y="4382120"/>
            <a:ext cx="360040" cy="216024"/>
          </a:xfrm>
          <a:prstGeom prst="rightArrow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2939A5D-42BE-4F97-9B7D-9BC2A37424DB}"/>
              </a:ext>
            </a:extLst>
          </p:cNvPr>
          <p:cNvSpPr txBox="1"/>
          <p:nvPr/>
        </p:nvSpPr>
        <p:spPr>
          <a:xfrm>
            <a:off x="4451359" y="4351632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FF5050"/>
                </a:solidFill>
              </a:rPr>
              <a:t>글자 추출</a:t>
            </a: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FB753892-C778-4A4B-AF37-E26AC2E28B1D}"/>
              </a:ext>
            </a:extLst>
          </p:cNvPr>
          <p:cNvSpPr/>
          <p:nvPr/>
        </p:nvSpPr>
        <p:spPr>
          <a:xfrm>
            <a:off x="3707904" y="5806829"/>
            <a:ext cx="360040" cy="216024"/>
          </a:xfrm>
          <a:prstGeom prst="rightArrow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81952BB-D916-4A24-8DA1-5F3B4B53A645}"/>
              </a:ext>
            </a:extLst>
          </p:cNvPr>
          <p:cNvSpPr txBox="1"/>
          <p:nvPr/>
        </p:nvSpPr>
        <p:spPr>
          <a:xfrm>
            <a:off x="4080966" y="5776341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>
                <a:solidFill>
                  <a:srgbClr val="FF5050"/>
                </a:solidFill>
              </a:rPr>
              <a:t>불용어</a:t>
            </a:r>
            <a:r>
              <a:rPr lang="ko-KR" altLang="en-US" sz="1200" b="1" dirty="0">
                <a:solidFill>
                  <a:srgbClr val="FF5050"/>
                </a:solidFill>
              </a:rPr>
              <a:t> 제거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52A25D-8DEE-4C8A-BCE4-309ED198BF1C}"/>
              </a:ext>
            </a:extLst>
          </p:cNvPr>
          <p:cNvSpPr/>
          <p:nvPr/>
        </p:nvSpPr>
        <p:spPr>
          <a:xfrm>
            <a:off x="1547664" y="4077072"/>
            <a:ext cx="2016224" cy="231507"/>
          </a:xfrm>
          <a:prstGeom prst="rec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2A5A99DB-C378-47CE-85FF-4DB14A4CA0E5}"/>
              </a:ext>
            </a:extLst>
          </p:cNvPr>
          <p:cNvSpPr/>
          <p:nvPr/>
        </p:nvSpPr>
        <p:spPr>
          <a:xfrm>
            <a:off x="3635896" y="4070699"/>
            <a:ext cx="360040" cy="216024"/>
          </a:xfrm>
          <a:prstGeom prst="rightArrow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F0581FD-250D-4AA7-9098-E93F57D336AE}"/>
              </a:ext>
            </a:extLst>
          </p:cNvPr>
          <p:cNvSpPr txBox="1"/>
          <p:nvPr/>
        </p:nvSpPr>
        <p:spPr>
          <a:xfrm>
            <a:off x="4008958" y="4040211"/>
            <a:ext cx="1633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FF5050"/>
                </a:solidFill>
              </a:rPr>
              <a:t>문장 단위로 나눈 후</a:t>
            </a:r>
          </a:p>
        </p:txBody>
      </p:sp>
    </p:spTree>
    <p:extLst>
      <p:ext uri="{BB962C8B-B14F-4D97-AF65-F5344CB8AC3E}">
        <p14:creationId xmlns:p14="http://schemas.microsoft.com/office/powerpoint/2010/main" val="5256722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1" animBg="1"/>
      <p:bldP spid="26" grpId="0" animBg="1"/>
      <p:bldP spid="28" grpId="0" animBg="1"/>
      <p:bldP spid="32" grpId="1" animBg="1"/>
      <p:bldP spid="34" grpId="1"/>
      <p:bldP spid="35" grpId="0" animBg="1"/>
      <p:bldP spid="36" grpId="0"/>
      <p:bldP spid="39" grpId="0" animBg="1"/>
      <p:bldP spid="40" grpId="0"/>
      <p:bldP spid="5" grpId="0" animBg="1"/>
      <p:bldP spid="30" grpId="0" animBg="1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/>
              <a:t>문장안에 키워드가 </a:t>
            </a:r>
            <a:r>
              <a:rPr lang="en-US" altLang="ko-KR"/>
              <a:t>1</a:t>
            </a:r>
            <a:r>
              <a:rPr lang="ko-KR" altLang="en-US"/>
              <a:t>개 인 경우</a:t>
            </a:r>
            <a:endParaRPr lang="en-US" altLang="ko-KR"/>
          </a:p>
          <a:p>
            <a:pPr marL="342900" indent="-342900">
              <a:buAutoNum type="arabicPeriod"/>
            </a:pPr>
            <a:r>
              <a:rPr lang="ko-KR" altLang="en-US"/>
              <a:t>예시</a:t>
            </a:r>
            <a:r>
              <a:rPr lang="en-US" altLang="ko-KR"/>
              <a:t> : </a:t>
            </a:r>
            <a:r>
              <a:rPr lang="ko-KR" altLang="en-US"/>
              <a:t>시험 정말 쉽다</a:t>
            </a:r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소프트웨어프로젝트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64227-207C-4808-AFE3-5B6DBAE4C00C}"/>
              </a:ext>
            </a:extLst>
          </p:cNvPr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과정 및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8EECB4B-57C3-4EF8-8B73-1A01D3356F1B}"/>
              </a:ext>
            </a:extLst>
          </p:cNvPr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2565426-9385-4762-996A-B410769E4AF9}"/>
              </a:ext>
            </a:extLst>
          </p:cNvPr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소제목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383871-05CE-4B4F-A39E-03FB8262EFE6}"/>
              </a:ext>
            </a:extLst>
          </p:cNvPr>
          <p:cNvSpPr txBox="1"/>
          <p:nvPr/>
        </p:nvSpPr>
        <p:spPr>
          <a:xfrm>
            <a:off x="3059832" y="2204864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&gt; </a:t>
            </a:r>
            <a:r>
              <a:rPr lang="ko-KR" altLang="en-US" b="1" dirty="0"/>
              <a:t>각 속성에 속하는 연관단어 수집</a:t>
            </a:r>
            <a:endParaRPr lang="en-US" altLang="ko-KR" b="1" dirty="0"/>
          </a:p>
        </p:txBody>
      </p:sp>
      <p:sp>
        <p:nvSpPr>
          <p:cNvPr id="18" name="모서리가 둥근 직사각형 18">
            <a:extLst>
              <a:ext uri="{FF2B5EF4-FFF2-40B4-BE49-F238E27FC236}">
                <a16:creationId xmlns:a16="http://schemas.microsoft.com/office/drawing/2014/main" id="{F9867ED5-920F-43BE-8A3C-ADD6B212BF6C}"/>
              </a:ext>
            </a:extLst>
          </p:cNvPr>
          <p:cNvSpPr/>
          <p:nvPr/>
        </p:nvSpPr>
        <p:spPr>
          <a:xfrm>
            <a:off x="1187624" y="1988840"/>
            <a:ext cx="1872208" cy="787924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자연어 처리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756C50-D7A5-412B-BFCA-AFF747127BE4}"/>
              </a:ext>
            </a:extLst>
          </p:cNvPr>
          <p:cNvSpPr/>
          <p:nvPr/>
        </p:nvSpPr>
        <p:spPr>
          <a:xfrm>
            <a:off x="373868" y="271681"/>
            <a:ext cx="9883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</a:rPr>
              <a:t>TEAM__KKBK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047900FF-29D7-4911-A965-9F526D73F132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394640246"/>
              </p:ext>
            </p:extLst>
          </p:nvPr>
        </p:nvGraphicFramePr>
        <p:xfrm>
          <a:off x="917593" y="2924945"/>
          <a:ext cx="7398823" cy="331236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14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23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2397">
                  <a:extLst>
                    <a:ext uri="{9D8B030D-6E8A-4147-A177-3AD203B41FA5}">
                      <a16:colId xmlns:a16="http://schemas.microsoft.com/office/drawing/2014/main" val="1816480642"/>
                    </a:ext>
                  </a:extLst>
                </a:gridCol>
              </a:tblGrid>
              <a:tr h="41476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&lt;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속성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– 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과제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&gt;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41624" marR="41624" marT="11508" marB="11508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/>
                        <a:t>예시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41624" marR="41624" marT="11508" marB="11508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단어 수집 결과</a:t>
                      </a:r>
                    </a:p>
                  </a:txBody>
                  <a:tcPr marL="41624" marR="41624" marT="11508" marB="1150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532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키워드가 없는 경우</a:t>
                      </a:r>
                    </a:p>
                  </a:txBody>
                  <a:tcPr marL="41624" marR="41624" marT="11508" marB="11508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/>
                        <a:t>시험 정말 쉽다</a:t>
                      </a:r>
                    </a:p>
                  </a:txBody>
                  <a:tcPr marL="41624" marR="41624" marT="11508" marB="115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100" dirty="0"/>
                        <a:t>X</a:t>
                      </a:r>
                      <a:endParaRPr lang="ko-KR" altLang="en-US" sz="1100" dirty="0"/>
                    </a:p>
                  </a:txBody>
                  <a:tcPr marL="41624" marR="41624" marT="11508" marB="1150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75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/>
                        <a:t>키워드가 </a:t>
                      </a:r>
                      <a:r>
                        <a:rPr lang="en-US" altLang="ko-KR" sz="1100" b="1" kern="0" spc="0" dirty="0"/>
                        <a:t>1</a:t>
                      </a:r>
                      <a:r>
                        <a:rPr lang="ko-KR" altLang="en-US" sz="1100" b="1" kern="0" spc="0" dirty="0"/>
                        <a:t>개인 경우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1624" marR="41624" marT="11508" marB="11508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/>
                        <a:t>인간적으로 </a:t>
                      </a:r>
                      <a:r>
                        <a:rPr lang="ko-KR" altLang="en-US" sz="1100" b="1" dirty="0">
                          <a:solidFill>
                            <a:srgbClr val="FF0000"/>
                          </a:solidFill>
                        </a:rPr>
                        <a:t>과제</a:t>
                      </a:r>
                      <a:r>
                        <a:rPr lang="ko-KR" altLang="en-US" sz="1100" dirty="0"/>
                        <a:t> 너무 많아요</a:t>
                      </a:r>
                    </a:p>
                  </a:txBody>
                  <a:tcPr marL="41624" marR="41624" marT="11508" marB="115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/>
                        <a:t>인간적으로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너무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많다</a:t>
                      </a:r>
                    </a:p>
                  </a:txBody>
                  <a:tcPr marL="41624" marR="41624" marT="11508" marB="1150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378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같은 속성의 키워드가</a:t>
                      </a:r>
                      <a:endParaRPr lang="en-US" altLang="ko-KR" sz="1100" b="1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개 이상인 경우</a:t>
                      </a:r>
                    </a:p>
                  </a:txBody>
                  <a:tcPr marL="41624" marR="41624" marT="11508" marB="11508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solidFill>
                            <a:srgbClr val="FF0000"/>
                          </a:solidFill>
                        </a:rPr>
                        <a:t>과제</a:t>
                      </a:r>
                      <a:r>
                        <a:rPr lang="ko-KR" altLang="en-US" sz="1100" dirty="0"/>
                        <a:t>는 별로 없는데 </a:t>
                      </a:r>
                      <a:r>
                        <a:rPr lang="ko-KR" altLang="en-US" sz="1100" b="1" dirty="0">
                          <a:solidFill>
                            <a:srgbClr val="FF0000"/>
                          </a:solidFill>
                        </a:rPr>
                        <a:t>프로젝트</a:t>
                      </a:r>
                      <a:r>
                        <a:rPr lang="ko-KR" altLang="en-US" sz="1100" dirty="0"/>
                        <a:t>가 많아요</a:t>
                      </a:r>
                    </a:p>
                  </a:txBody>
                  <a:tcPr marL="41624" marR="41624" marT="11508" marB="115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/>
                        <a:t>별로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없다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많다</a:t>
                      </a:r>
                    </a:p>
                  </a:txBody>
                  <a:tcPr marL="41624" marR="41624" marT="11508" marB="11508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673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/>
                        <a:t>다른 속성의 키워드가</a:t>
                      </a:r>
                      <a:endParaRPr lang="en-US" altLang="ko-KR" sz="1100" b="1" kern="0" spc="0" dirty="0"/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개 이상인 경우</a:t>
                      </a:r>
                    </a:p>
                  </a:txBody>
                  <a:tcPr marL="41624" marR="41624" marT="11508" marB="11508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solidFill>
                            <a:srgbClr val="FF0000"/>
                          </a:solidFill>
                        </a:rPr>
                        <a:t>과제</a:t>
                      </a:r>
                      <a:r>
                        <a:rPr lang="ko-KR" altLang="en-US" sz="1100" dirty="0"/>
                        <a:t>는 별로 없는데 </a:t>
                      </a:r>
                      <a:r>
                        <a:rPr lang="ko-KR" altLang="en-US" sz="1100" b="1" dirty="0">
                          <a:solidFill>
                            <a:srgbClr val="0000FF"/>
                          </a:solidFill>
                        </a:rPr>
                        <a:t>시험</a:t>
                      </a:r>
                      <a:r>
                        <a:rPr lang="ko-KR" altLang="en-US" sz="1100" dirty="0"/>
                        <a:t>은 어려워요</a:t>
                      </a:r>
                    </a:p>
                  </a:txBody>
                  <a:tcPr marL="41624" marR="41624" marT="11508" marB="115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/>
                        <a:t>별로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없다</a:t>
                      </a:r>
                    </a:p>
                  </a:txBody>
                  <a:tcPr marL="41624" marR="41624" marT="11508" marB="11508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08228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sz="1600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소프트웨어프로젝트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64227-207C-4808-AFE3-5B6DBAE4C00C}"/>
              </a:ext>
            </a:extLst>
          </p:cNvPr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과정 및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8EECB4B-57C3-4EF8-8B73-1A01D3356F1B}"/>
              </a:ext>
            </a:extLst>
          </p:cNvPr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2565426-9385-4762-996A-B410769E4AF9}"/>
              </a:ext>
            </a:extLst>
          </p:cNvPr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소제목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756C50-D7A5-412B-BFCA-AFF747127BE4}"/>
              </a:ext>
            </a:extLst>
          </p:cNvPr>
          <p:cNvSpPr/>
          <p:nvPr/>
        </p:nvSpPr>
        <p:spPr>
          <a:xfrm>
            <a:off x="373868" y="271681"/>
            <a:ext cx="9883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</a:rPr>
              <a:t>TEAM__KKBK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908C63-0448-4856-AD44-41103FB903C8}"/>
              </a:ext>
            </a:extLst>
          </p:cNvPr>
          <p:cNvSpPr txBox="1"/>
          <p:nvPr/>
        </p:nvSpPr>
        <p:spPr>
          <a:xfrm>
            <a:off x="1043608" y="2335232"/>
            <a:ext cx="7192282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/>
              <a:t>*</a:t>
            </a:r>
            <a:r>
              <a:rPr lang="ko-KR" altLang="en-US" sz="1100" dirty="0"/>
              <a:t>상기 예시는 만들어진 예시입니다</a:t>
            </a:r>
            <a:endParaRPr lang="en-US" altLang="ko-KR" sz="1100" dirty="0"/>
          </a:p>
          <a:p>
            <a:pPr algn="r"/>
            <a:endParaRPr lang="en-US" altLang="ko-KR" sz="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800" dirty="0"/>
          </a:p>
          <a:p>
            <a:r>
              <a:rPr lang="ko-KR" altLang="en-US" sz="1300" dirty="0"/>
              <a:t>그저 갓</a:t>
            </a:r>
            <a:r>
              <a:rPr lang="en-US" altLang="ko-KR" sz="1300" dirty="0"/>
              <a:t>… </a:t>
            </a:r>
            <a:r>
              <a:rPr lang="ko-KR" altLang="en-US" sz="1300" dirty="0"/>
              <a:t>과제는 많았으나 배운 내용으로 어렵지 않게 할 수 있는 과제이다</a:t>
            </a:r>
            <a:r>
              <a:rPr lang="en-US" altLang="ko-KR" sz="1300" dirty="0"/>
              <a:t>. </a:t>
            </a:r>
            <a:r>
              <a:rPr lang="ko-KR" altLang="en-US" sz="1300" dirty="0"/>
              <a:t>시험은 중간고사는 어렵고 기말고사는 꽤 쉽다</a:t>
            </a:r>
            <a:r>
              <a:rPr lang="en-US" altLang="ko-KR" sz="1300" dirty="0"/>
              <a:t>. </a:t>
            </a:r>
            <a:r>
              <a:rPr lang="ko-KR" altLang="en-US" sz="1300" dirty="0"/>
              <a:t>교수님이 </a:t>
            </a:r>
            <a:r>
              <a:rPr lang="ko-KR" altLang="en-US" sz="1300" dirty="0" err="1"/>
              <a:t>강의력은</a:t>
            </a:r>
            <a:r>
              <a:rPr lang="ko-KR" altLang="en-US" sz="1300" dirty="0"/>
              <a:t> 정말 최고지만 내용 자체가 너무 어려워서 수업은 만만하지 않다</a:t>
            </a:r>
            <a:r>
              <a:rPr lang="en-US" altLang="ko-KR" sz="1300" dirty="0"/>
              <a:t>. </a:t>
            </a:r>
            <a:r>
              <a:rPr lang="ko-KR" altLang="en-US" sz="1300" dirty="0" err="1"/>
              <a:t>갓영종</a:t>
            </a:r>
            <a:r>
              <a:rPr lang="en-US" altLang="ko-KR" sz="1300" dirty="0"/>
              <a:t>!</a:t>
            </a:r>
            <a:r>
              <a:rPr lang="ko-KR" altLang="en-US" sz="1300" dirty="0"/>
              <a:t> 모두들 </a:t>
            </a:r>
            <a:r>
              <a:rPr lang="ko-KR" altLang="en-US" sz="1300" dirty="0" err="1"/>
              <a:t>갓영종</a:t>
            </a:r>
            <a:r>
              <a:rPr lang="ko-KR" altLang="en-US" sz="1300" dirty="0"/>
              <a:t> 교수님 찬양하세요</a:t>
            </a:r>
            <a:r>
              <a:rPr lang="en-US" altLang="ko-KR" sz="1300" dirty="0"/>
              <a:t>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35DB5A-9D29-434F-ABD9-230A569EBDB1}"/>
              </a:ext>
            </a:extLst>
          </p:cNvPr>
          <p:cNvSpPr txBox="1"/>
          <p:nvPr/>
        </p:nvSpPr>
        <p:spPr>
          <a:xfrm>
            <a:off x="1340158" y="4362681"/>
            <a:ext cx="719228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1. </a:t>
            </a:r>
            <a:r>
              <a:rPr lang="ko-KR" altLang="en-US" sz="1300" dirty="0"/>
              <a:t>그저 갓</a:t>
            </a:r>
            <a:r>
              <a:rPr lang="en-US" altLang="ko-KR" sz="1300" dirty="0"/>
              <a:t>… </a:t>
            </a:r>
            <a:r>
              <a:rPr lang="ko-KR" altLang="en-US" sz="1300" dirty="0"/>
              <a:t>과제는 많았으나 배운 내용으로 어렵지 않게 할 수 있는 과제이다</a:t>
            </a:r>
            <a:r>
              <a:rPr lang="en-US" altLang="ko-KR" sz="1300" dirty="0"/>
              <a:t>.</a:t>
            </a:r>
          </a:p>
          <a:p>
            <a:pPr marL="342900" indent="-342900">
              <a:buAutoNum type="arabicPeriod"/>
            </a:pPr>
            <a:endParaRPr lang="en-US" altLang="ko-KR" sz="800" dirty="0"/>
          </a:p>
          <a:p>
            <a:r>
              <a:rPr lang="en-US" altLang="ko-KR" sz="1300" dirty="0"/>
              <a:t>2. </a:t>
            </a:r>
            <a:r>
              <a:rPr lang="ko-KR" altLang="en-US" sz="1300" dirty="0"/>
              <a:t>시험은 중간고사는 어렵고 기말고사는 꽤 쉽다</a:t>
            </a:r>
            <a:r>
              <a:rPr lang="en-US" altLang="ko-KR" sz="1300" dirty="0"/>
              <a:t>.</a:t>
            </a:r>
          </a:p>
          <a:p>
            <a:endParaRPr lang="en-US" altLang="ko-KR" sz="800" dirty="0"/>
          </a:p>
          <a:p>
            <a:r>
              <a:rPr lang="en-US" altLang="ko-KR" sz="1300" dirty="0"/>
              <a:t>3. </a:t>
            </a:r>
            <a:r>
              <a:rPr lang="ko-KR" altLang="en-US" sz="1300" dirty="0"/>
              <a:t>교수님이 </a:t>
            </a:r>
            <a:r>
              <a:rPr lang="ko-KR" altLang="en-US" sz="1300" dirty="0" err="1"/>
              <a:t>강의력은</a:t>
            </a:r>
            <a:r>
              <a:rPr lang="ko-KR" altLang="en-US" sz="1300" dirty="0"/>
              <a:t> 정말 최고지만 내용 자체가 너무 어려워서 수업은 만만하지 않다</a:t>
            </a:r>
            <a:r>
              <a:rPr lang="en-US" altLang="ko-KR" sz="1300" dirty="0"/>
              <a:t>.</a:t>
            </a:r>
          </a:p>
          <a:p>
            <a:endParaRPr lang="en-US" altLang="ko-KR" sz="800" dirty="0"/>
          </a:p>
          <a:p>
            <a:r>
              <a:rPr lang="en-US" altLang="ko-KR" sz="1300" dirty="0"/>
              <a:t>4. </a:t>
            </a:r>
            <a:r>
              <a:rPr lang="ko-KR" altLang="en-US" sz="1300" dirty="0" err="1"/>
              <a:t>갓영종</a:t>
            </a:r>
            <a:r>
              <a:rPr lang="en-US" altLang="ko-KR" sz="1300" dirty="0"/>
              <a:t>! </a:t>
            </a:r>
            <a:r>
              <a:rPr lang="ko-KR" altLang="en-US" sz="1300" dirty="0"/>
              <a:t>모두들 </a:t>
            </a:r>
            <a:r>
              <a:rPr lang="ko-KR" altLang="en-US" sz="1300" dirty="0" err="1"/>
              <a:t>갓영종</a:t>
            </a:r>
            <a:r>
              <a:rPr lang="ko-KR" altLang="en-US" sz="1300" dirty="0"/>
              <a:t> 교수님 찬양하세요</a:t>
            </a:r>
            <a:r>
              <a:rPr lang="en-US" altLang="ko-KR" sz="1300" dirty="0"/>
              <a:t>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DBBBC7-6C2F-414A-9811-02B9FBECEC6D}"/>
              </a:ext>
            </a:extLst>
          </p:cNvPr>
          <p:cNvSpPr txBox="1"/>
          <p:nvPr/>
        </p:nvSpPr>
        <p:spPr>
          <a:xfrm>
            <a:off x="3635896" y="3897923"/>
            <a:ext cx="18582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rgbClr val="FF5050"/>
                </a:solidFill>
              </a:rPr>
              <a:t>문장 단위로 나누기</a:t>
            </a:r>
          </a:p>
        </p:txBody>
      </p:sp>
      <p:sp>
        <p:nvSpPr>
          <p:cNvPr id="21" name="설명선: 아래쪽 화살표 20">
            <a:extLst>
              <a:ext uri="{FF2B5EF4-FFF2-40B4-BE49-F238E27FC236}">
                <a16:creationId xmlns:a16="http://schemas.microsoft.com/office/drawing/2014/main" id="{50333543-2E97-4F9F-9697-2B7B8839FAA0}"/>
              </a:ext>
            </a:extLst>
          </p:cNvPr>
          <p:cNvSpPr/>
          <p:nvPr/>
        </p:nvSpPr>
        <p:spPr>
          <a:xfrm>
            <a:off x="980118" y="2556384"/>
            <a:ext cx="7192282" cy="1261884"/>
          </a:xfrm>
          <a:prstGeom prst="downArrowCallou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양쪽 대괄호 21">
            <a:extLst>
              <a:ext uri="{FF2B5EF4-FFF2-40B4-BE49-F238E27FC236}">
                <a16:creationId xmlns:a16="http://schemas.microsoft.com/office/drawing/2014/main" id="{EE2E2D05-6604-47F2-AFB3-D10D1976643A}"/>
              </a:ext>
            </a:extLst>
          </p:cNvPr>
          <p:cNvSpPr/>
          <p:nvPr/>
        </p:nvSpPr>
        <p:spPr>
          <a:xfrm>
            <a:off x="971600" y="4221088"/>
            <a:ext cx="7192282" cy="1656184"/>
          </a:xfrm>
          <a:prstGeom prst="bracketPair">
            <a:avLst/>
          </a:prstGeom>
          <a:ln w="285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4105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sz="1600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>
                <a:solidFill>
                  <a:schemeClr val="bg1"/>
                </a:solidFill>
              </a:rPr>
              <a:t>소프트웨어프로젝트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64227-207C-4808-AFE3-5B6DBAE4C00C}"/>
              </a:ext>
            </a:extLst>
          </p:cNvPr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과정 및 내용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8EECB4B-57C3-4EF8-8B73-1A01D3356F1B}"/>
              </a:ext>
            </a:extLst>
          </p:cNvPr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2565426-9385-4762-996A-B410769E4AF9}"/>
              </a:ext>
            </a:extLst>
          </p:cNvPr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소제목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756C50-D7A5-412B-BFCA-AFF747127BE4}"/>
              </a:ext>
            </a:extLst>
          </p:cNvPr>
          <p:cNvSpPr/>
          <p:nvPr/>
        </p:nvSpPr>
        <p:spPr>
          <a:xfrm>
            <a:off x="373868" y="271681"/>
            <a:ext cx="9883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>
                <a:solidFill>
                  <a:schemeClr val="bg1"/>
                </a:solidFill>
              </a:rPr>
              <a:t>TEAM__KKBK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35DB5A-9D29-434F-ABD9-230A569EBDB1}"/>
              </a:ext>
            </a:extLst>
          </p:cNvPr>
          <p:cNvSpPr txBox="1"/>
          <p:nvPr/>
        </p:nvSpPr>
        <p:spPr>
          <a:xfrm>
            <a:off x="1340158" y="2202441"/>
            <a:ext cx="719228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1. </a:t>
            </a:r>
            <a:r>
              <a:rPr lang="ko-KR" altLang="en-US" sz="1300" dirty="0"/>
              <a:t>그저 갓</a:t>
            </a:r>
            <a:r>
              <a:rPr lang="en-US" altLang="ko-KR" sz="1300" dirty="0"/>
              <a:t>… </a:t>
            </a:r>
            <a:r>
              <a:rPr lang="ko-KR" altLang="en-US" sz="1300" dirty="0"/>
              <a:t>과제는 많았으나 배운 내용으로 어렵지 않게 할 수 있는 과제이다</a:t>
            </a:r>
            <a:r>
              <a:rPr lang="en-US" altLang="ko-KR" sz="1300" dirty="0"/>
              <a:t>.</a:t>
            </a:r>
          </a:p>
          <a:p>
            <a:pPr marL="342900" indent="-342900">
              <a:buAutoNum type="arabicPeriod"/>
            </a:pPr>
            <a:endParaRPr lang="en-US" altLang="ko-KR" sz="800" dirty="0"/>
          </a:p>
          <a:p>
            <a:r>
              <a:rPr lang="en-US" altLang="ko-KR" sz="1300" dirty="0"/>
              <a:t>2. </a:t>
            </a:r>
            <a:r>
              <a:rPr lang="ko-KR" altLang="en-US" sz="1300" dirty="0"/>
              <a:t>시험은 중간고사는 어렵고 기말고사는 꽤 쉽다</a:t>
            </a:r>
            <a:r>
              <a:rPr lang="en-US" altLang="ko-KR" sz="1300" dirty="0"/>
              <a:t>.</a:t>
            </a:r>
          </a:p>
          <a:p>
            <a:endParaRPr lang="en-US" altLang="ko-KR" sz="800" dirty="0"/>
          </a:p>
          <a:p>
            <a:r>
              <a:rPr lang="en-US" altLang="ko-KR" sz="1300" dirty="0"/>
              <a:t>3. </a:t>
            </a:r>
            <a:r>
              <a:rPr lang="ko-KR" altLang="en-US" sz="1300" dirty="0"/>
              <a:t>교수님이 </a:t>
            </a:r>
            <a:r>
              <a:rPr lang="ko-KR" altLang="en-US" sz="1300" dirty="0" err="1"/>
              <a:t>강의력은</a:t>
            </a:r>
            <a:r>
              <a:rPr lang="ko-KR" altLang="en-US" sz="1300" dirty="0"/>
              <a:t> 정말 최고지만 내용 자체가 너무 어려워서 수업은 만만하지 않다</a:t>
            </a:r>
            <a:r>
              <a:rPr lang="en-US" altLang="ko-KR" sz="1300" dirty="0"/>
              <a:t>.</a:t>
            </a:r>
          </a:p>
          <a:p>
            <a:endParaRPr lang="en-US" altLang="ko-KR" sz="800" dirty="0"/>
          </a:p>
          <a:p>
            <a:r>
              <a:rPr lang="en-US" altLang="ko-KR" sz="1300" dirty="0"/>
              <a:t>4. </a:t>
            </a:r>
            <a:r>
              <a:rPr lang="ko-KR" altLang="en-US" sz="1300" dirty="0" err="1"/>
              <a:t>갓영종</a:t>
            </a:r>
            <a:r>
              <a:rPr lang="en-US" altLang="ko-KR" sz="1300" dirty="0"/>
              <a:t>! </a:t>
            </a:r>
            <a:r>
              <a:rPr lang="ko-KR" altLang="en-US" sz="1300" dirty="0"/>
              <a:t>모두들 </a:t>
            </a:r>
            <a:r>
              <a:rPr lang="ko-KR" altLang="en-US" sz="1300" dirty="0" err="1"/>
              <a:t>갓영종</a:t>
            </a:r>
            <a:r>
              <a:rPr lang="ko-KR" altLang="en-US" sz="1300" dirty="0"/>
              <a:t> 교수님 찬양하세요</a:t>
            </a:r>
            <a:r>
              <a:rPr lang="en-US" altLang="ko-KR" sz="1300" dirty="0"/>
              <a:t>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D147C7-F4FC-4820-960B-2C3BB501218F}"/>
              </a:ext>
            </a:extLst>
          </p:cNvPr>
          <p:cNvSpPr txBox="1"/>
          <p:nvPr/>
        </p:nvSpPr>
        <p:spPr>
          <a:xfrm>
            <a:off x="1268150" y="4783539"/>
            <a:ext cx="71922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1. </a:t>
            </a:r>
            <a:r>
              <a:rPr lang="ko-KR" altLang="en-US" sz="1400" dirty="0"/>
              <a:t>그</a:t>
            </a:r>
            <a:r>
              <a:rPr lang="en-US" altLang="ko-KR" sz="1400" dirty="0"/>
              <a:t>, </a:t>
            </a:r>
            <a:r>
              <a:rPr lang="ko-KR" altLang="en-US" sz="1400" dirty="0"/>
              <a:t>저</a:t>
            </a:r>
            <a:r>
              <a:rPr lang="en-US" altLang="ko-KR" sz="1400" dirty="0"/>
              <a:t>, </a:t>
            </a:r>
            <a:r>
              <a:rPr lang="ko-KR" altLang="en-US" sz="1400" dirty="0"/>
              <a:t>갓</a:t>
            </a:r>
            <a:r>
              <a:rPr lang="en-US" altLang="ko-KR" sz="1400" dirty="0"/>
              <a:t>, </a:t>
            </a:r>
            <a:r>
              <a:rPr lang="ko-KR" altLang="en-US" sz="1400" dirty="0"/>
              <a:t>과제</a:t>
            </a:r>
            <a:r>
              <a:rPr lang="en-US" altLang="ko-KR" sz="1400" dirty="0"/>
              <a:t>, </a:t>
            </a:r>
            <a:r>
              <a:rPr lang="ko-KR" altLang="en-US" sz="1400" dirty="0"/>
              <a:t>많다</a:t>
            </a:r>
            <a:r>
              <a:rPr lang="en-US" altLang="ko-KR" sz="1400" dirty="0"/>
              <a:t>, </a:t>
            </a:r>
            <a:r>
              <a:rPr lang="ko-KR" altLang="en-US" sz="1400" dirty="0"/>
              <a:t>배우다</a:t>
            </a:r>
            <a:r>
              <a:rPr lang="en-US" altLang="ko-KR" sz="1400" dirty="0"/>
              <a:t>, </a:t>
            </a:r>
            <a:r>
              <a:rPr lang="ko-KR" altLang="en-US" sz="1400" dirty="0"/>
              <a:t>내용</a:t>
            </a:r>
            <a:r>
              <a:rPr lang="en-US" altLang="ko-KR" sz="1400" dirty="0"/>
              <a:t>, </a:t>
            </a:r>
            <a:r>
              <a:rPr lang="ko-KR" altLang="en-US" sz="1400" dirty="0"/>
              <a:t>으로</a:t>
            </a:r>
            <a:r>
              <a:rPr lang="en-US" altLang="ko-KR" sz="1400" dirty="0"/>
              <a:t>, </a:t>
            </a:r>
            <a:r>
              <a:rPr lang="ko-KR" altLang="en-US" sz="1400" dirty="0"/>
              <a:t>어렵다</a:t>
            </a:r>
            <a:r>
              <a:rPr lang="en-US" altLang="ko-KR" sz="1400" dirty="0"/>
              <a:t>, </a:t>
            </a:r>
            <a:r>
              <a:rPr lang="ko-KR" altLang="en-US" sz="1400" dirty="0"/>
              <a:t>않다</a:t>
            </a:r>
            <a:r>
              <a:rPr lang="en-US" altLang="ko-KR" sz="1400" dirty="0"/>
              <a:t>, </a:t>
            </a:r>
            <a:r>
              <a:rPr lang="ko-KR" altLang="en-US" sz="1400" dirty="0"/>
              <a:t>하다</a:t>
            </a:r>
            <a:r>
              <a:rPr lang="en-US" altLang="ko-KR" sz="1400" dirty="0"/>
              <a:t>, </a:t>
            </a:r>
            <a:r>
              <a:rPr lang="ko-KR" altLang="en-US" sz="1400" dirty="0"/>
              <a:t>과제</a:t>
            </a:r>
            <a:r>
              <a:rPr lang="en-US" altLang="ko-KR" sz="1400" dirty="0"/>
              <a:t>, </a:t>
            </a:r>
            <a:r>
              <a:rPr lang="ko-KR" altLang="en-US" sz="1400" dirty="0"/>
              <a:t>이다</a:t>
            </a:r>
            <a:endParaRPr lang="en-US" altLang="ko-KR" sz="800" dirty="0"/>
          </a:p>
          <a:p>
            <a:pPr marL="342900" indent="-342900">
              <a:buAutoNum type="arabicPeriod"/>
            </a:pPr>
            <a:endParaRPr lang="en-US" altLang="ko-KR" sz="800" dirty="0"/>
          </a:p>
          <a:p>
            <a:r>
              <a:rPr lang="en-US" altLang="ko-KR" sz="1400" dirty="0"/>
              <a:t>2. </a:t>
            </a:r>
            <a:r>
              <a:rPr lang="ko-KR" altLang="en-US" sz="1400" dirty="0"/>
              <a:t>시험</a:t>
            </a:r>
            <a:r>
              <a:rPr lang="en-US" altLang="ko-KR" sz="1400" dirty="0"/>
              <a:t>, </a:t>
            </a:r>
            <a:r>
              <a:rPr lang="ko-KR" altLang="en-US" sz="1400" dirty="0"/>
              <a:t>중간고사</a:t>
            </a:r>
            <a:r>
              <a:rPr lang="en-US" altLang="ko-KR" sz="1400" dirty="0"/>
              <a:t>, </a:t>
            </a:r>
            <a:r>
              <a:rPr lang="ko-KR" altLang="en-US" sz="1400" dirty="0"/>
              <a:t>어렵다</a:t>
            </a:r>
            <a:r>
              <a:rPr lang="en-US" altLang="ko-KR" sz="1400" dirty="0"/>
              <a:t>, </a:t>
            </a:r>
            <a:r>
              <a:rPr lang="ko-KR" altLang="en-US" sz="1400" dirty="0"/>
              <a:t>기말고사</a:t>
            </a:r>
            <a:r>
              <a:rPr lang="en-US" altLang="ko-KR" sz="1400" dirty="0"/>
              <a:t>, </a:t>
            </a:r>
            <a:r>
              <a:rPr lang="ko-KR" altLang="en-US" sz="1400" dirty="0"/>
              <a:t>꽤</a:t>
            </a:r>
            <a:r>
              <a:rPr lang="en-US" altLang="ko-KR" sz="1400" dirty="0"/>
              <a:t>, </a:t>
            </a:r>
            <a:r>
              <a:rPr lang="ko-KR" altLang="en-US" sz="1400" dirty="0"/>
              <a:t>쉬다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en-US" altLang="ko-KR" sz="1400" dirty="0"/>
              <a:t>3. </a:t>
            </a:r>
            <a:r>
              <a:rPr lang="ko-KR" altLang="en-US" sz="1400" dirty="0"/>
              <a:t>교수</a:t>
            </a:r>
            <a:r>
              <a:rPr lang="en-US" altLang="ko-KR" sz="1400" dirty="0"/>
              <a:t>, </a:t>
            </a:r>
            <a:r>
              <a:rPr lang="ko-KR" altLang="en-US" sz="1400" dirty="0"/>
              <a:t>님</a:t>
            </a:r>
            <a:r>
              <a:rPr lang="en-US" altLang="ko-KR" sz="1400" dirty="0"/>
              <a:t>, </a:t>
            </a:r>
            <a:r>
              <a:rPr lang="ko-KR" altLang="en-US" sz="1400" dirty="0"/>
              <a:t>강의</a:t>
            </a:r>
            <a:r>
              <a:rPr lang="en-US" altLang="ko-KR" sz="1400" dirty="0"/>
              <a:t>, </a:t>
            </a:r>
            <a:r>
              <a:rPr lang="ko-KR" altLang="en-US" sz="1400" dirty="0"/>
              <a:t>력</a:t>
            </a:r>
            <a:r>
              <a:rPr lang="en-US" altLang="ko-KR" sz="1400" dirty="0"/>
              <a:t>, </a:t>
            </a:r>
            <a:r>
              <a:rPr lang="ko-KR" altLang="en-US" sz="1400" dirty="0"/>
              <a:t>정말</a:t>
            </a:r>
            <a:r>
              <a:rPr lang="en-US" altLang="ko-KR" sz="1400" dirty="0"/>
              <a:t>, </a:t>
            </a:r>
            <a:r>
              <a:rPr lang="ko-KR" altLang="en-US" sz="1400" dirty="0"/>
              <a:t>최고</a:t>
            </a:r>
            <a:r>
              <a:rPr lang="en-US" altLang="ko-KR" sz="1400" dirty="0"/>
              <a:t>, </a:t>
            </a:r>
            <a:r>
              <a:rPr lang="ko-KR" altLang="en-US" sz="1400" dirty="0"/>
              <a:t>지만</a:t>
            </a:r>
            <a:r>
              <a:rPr lang="en-US" altLang="ko-KR" sz="1400" dirty="0"/>
              <a:t>, </a:t>
            </a:r>
            <a:r>
              <a:rPr lang="ko-KR" altLang="en-US" sz="1400" dirty="0"/>
              <a:t>내용</a:t>
            </a:r>
            <a:r>
              <a:rPr lang="en-US" altLang="ko-KR" sz="1400" dirty="0"/>
              <a:t>, </a:t>
            </a:r>
            <a:r>
              <a:rPr lang="ko-KR" altLang="en-US" sz="1400" dirty="0"/>
              <a:t>자체</a:t>
            </a:r>
            <a:r>
              <a:rPr lang="en-US" altLang="ko-KR" sz="1400" dirty="0"/>
              <a:t>, </a:t>
            </a:r>
            <a:r>
              <a:rPr lang="ko-KR" altLang="en-US" sz="1400" dirty="0"/>
              <a:t>너무</a:t>
            </a:r>
            <a:r>
              <a:rPr lang="en-US" altLang="ko-KR" sz="1400" dirty="0"/>
              <a:t>, </a:t>
            </a:r>
            <a:r>
              <a:rPr lang="ko-KR" altLang="en-US" sz="1400" dirty="0"/>
              <a:t>어렵다</a:t>
            </a:r>
            <a:r>
              <a:rPr lang="en-US" altLang="ko-KR" sz="1400" dirty="0"/>
              <a:t>, </a:t>
            </a:r>
            <a:r>
              <a:rPr lang="ko-KR" altLang="en-US" sz="1400" dirty="0"/>
              <a:t>수업</a:t>
            </a:r>
            <a:r>
              <a:rPr lang="en-US" altLang="ko-KR" sz="1400" dirty="0"/>
              <a:t>, </a:t>
            </a:r>
            <a:r>
              <a:rPr lang="ko-KR" altLang="en-US" sz="1400" dirty="0"/>
              <a:t>만만하다</a:t>
            </a:r>
            <a:r>
              <a:rPr lang="en-US" altLang="ko-KR" sz="1400" dirty="0"/>
              <a:t>, </a:t>
            </a:r>
            <a:r>
              <a:rPr lang="ko-KR" altLang="en-US" sz="1400" dirty="0"/>
              <a:t>않다</a:t>
            </a:r>
            <a:br>
              <a:rPr lang="en-US" altLang="ko-KR" sz="800" dirty="0"/>
            </a:br>
            <a:endParaRPr lang="en-US" altLang="ko-KR" sz="800" dirty="0"/>
          </a:p>
          <a:p>
            <a:r>
              <a:rPr lang="en-US" altLang="ko-KR" sz="1400" dirty="0"/>
              <a:t>4. </a:t>
            </a:r>
            <a:r>
              <a:rPr lang="ko-KR" altLang="en-US" sz="1400" dirty="0"/>
              <a:t>갓</a:t>
            </a:r>
            <a:r>
              <a:rPr lang="en-US" altLang="ko-KR" sz="1400" dirty="0"/>
              <a:t>, </a:t>
            </a:r>
            <a:r>
              <a:rPr lang="ko-KR" altLang="en-US" sz="1400" dirty="0"/>
              <a:t>영종</a:t>
            </a:r>
            <a:r>
              <a:rPr lang="en-US" altLang="ko-KR" sz="1400" dirty="0"/>
              <a:t>, </a:t>
            </a:r>
            <a:r>
              <a:rPr lang="ko-KR" altLang="en-US" sz="1400" dirty="0"/>
              <a:t>모두</a:t>
            </a:r>
            <a:r>
              <a:rPr lang="en-US" altLang="ko-KR" sz="1400" dirty="0"/>
              <a:t>, </a:t>
            </a:r>
            <a:r>
              <a:rPr lang="ko-KR" altLang="en-US" sz="1400" dirty="0"/>
              <a:t>갓</a:t>
            </a:r>
            <a:r>
              <a:rPr lang="en-US" altLang="ko-KR" sz="1400" dirty="0"/>
              <a:t>, </a:t>
            </a:r>
            <a:r>
              <a:rPr lang="ko-KR" altLang="en-US" sz="1400" dirty="0"/>
              <a:t>영종</a:t>
            </a:r>
            <a:r>
              <a:rPr lang="en-US" altLang="ko-KR" sz="1400" dirty="0"/>
              <a:t>, </a:t>
            </a:r>
            <a:r>
              <a:rPr lang="ko-KR" altLang="en-US" sz="1400" dirty="0"/>
              <a:t>교수</a:t>
            </a:r>
            <a:r>
              <a:rPr lang="en-US" altLang="ko-KR" sz="1400" dirty="0"/>
              <a:t>, </a:t>
            </a:r>
            <a:r>
              <a:rPr lang="ko-KR" altLang="en-US" sz="1400" dirty="0"/>
              <a:t>님</a:t>
            </a:r>
            <a:r>
              <a:rPr lang="en-US" altLang="ko-KR" sz="1400" dirty="0"/>
              <a:t>, </a:t>
            </a:r>
            <a:r>
              <a:rPr lang="ko-KR" altLang="en-US" sz="1400" dirty="0"/>
              <a:t>찬양</a:t>
            </a:r>
            <a:r>
              <a:rPr lang="en-US" altLang="ko-KR" sz="1400" dirty="0"/>
              <a:t>, </a:t>
            </a:r>
            <a:r>
              <a:rPr lang="ko-KR" altLang="en-US" sz="1400" dirty="0"/>
              <a:t>하다</a:t>
            </a:r>
            <a:endParaRPr lang="en-US" altLang="ko-KR" sz="14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E437FE4D-A83B-45D0-B702-A850A73D0B55}"/>
              </a:ext>
            </a:extLst>
          </p:cNvPr>
          <p:cNvSpPr/>
          <p:nvPr/>
        </p:nvSpPr>
        <p:spPr>
          <a:xfrm>
            <a:off x="1484174" y="4725144"/>
            <a:ext cx="576064" cy="393594"/>
          </a:xfrm>
          <a:prstGeom prst="ellipse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6AE99B3-5AF3-4064-88E9-6CA4F3376B35}"/>
              </a:ext>
            </a:extLst>
          </p:cNvPr>
          <p:cNvSpPr/>
          <p:nvPr/>
        </p:nvSpPr>
        <p:spPr>
          <a:xfrm>
            <a:off x="4491474" y="5059150"/>
            <a:ext cx="512574" cy="393594"/>
          </a:xfrm>
          <a:prstGeom prst="ellipse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설명선: 아래쪽 화살표 22">
            <a:extLst>
              <a:ext uri="{FF2B5EF4-FFF2-40B4-BE49-F238E27FC236}">
                <a16:creationId xmlns:a16="http://schemas.microsoft.com/office/drawing/2014/main" id="{08CE82F0-C25E-4730-A7FE-9B51590CC9DC}"/>
              </a:ext>
            </a:extLst>
          </p:cNvPr>
          <p:cNvSpPr/>
          <p:nvPr/>
        </p:nvSpPr>
        <p:spPr>
          <a:xfrm>
            <a:off x="980118" y="2058425"/>
            <a:ext cx="7192282" cy="2352647"/>
          </a:xfrm>
          <a:prstGeom prst="downArrowCallout">
            <a:avLst/>
          </a:prstGeom>
          <a:noFill/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5A1811-BC15-46F8-8623-71EA4BE52638}"/>
              </a:ext>
            </a:extLst>
          </p:cNvPr>
          <p:cNvSpPr txBox="1"/>
          <p:nvPr/>
        </p:nvSpPr>
        <p:spPr>
          <a:xfrm>
            <a:off x="3779912" y="4429992"/>
            <a:ext cx="159851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rgbClr val="FF5050"/>
                </a:solidFill>
              </a:rPr>
              <a:t>형태소 분리하기</a:t>
            </a:r>
          </a:p>
        </p:txBody>
      </p:sp>
      <p:sp>
        <p:nvSpPr>
          <p:cNvPr id="25" name="양쪽 대괄호 24">
            <a:extLst>
              <a:ext uri="{FF2B5EF4-FFF2-40B4-BE49-F238E27FC236}">
                <a16:creationId xmlns:a16="http://schemas.microsoft.com/office/drawing/2014/main" id="{1AF170A2-26A8-41E9-98E0-63631532B7E8}"/>
              </a:ext>
            </a:extLst>
          </p:cNvPr>
          <p:cNvSpPr/>
          <p:nvPr/>
        </p:nvSpPr>
        <p:spPr>
          <a:xfrm>
            <a:off x="971600" y="4647965"/>
            <a:ext cx="7192282" cy="1656184"/>
          </a:xfrm>
          <a:prstGeom prst="bracketPair">
            <a:avLst/>
          </a:prstGeom>
          <a:ln w="28575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D4E7E7-C0BF-4D60-A07C-9B676B8FFE20}"/>
              </a:ext>
            </a:extLst>
          </p:cNvPr>
          <p:cNvSpPr txBox="1"/>
          <p:nvPr/>
        </p:nvSpPr>
        <p:spPr>
          <a:xfrm>
            <a:off x="1340158" y="2204864"/>
            <a:ext cx="719228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1. </a:t>
            </a:r>
            <a:r>
              <a:rPr lang="ko-KR" altLang="en-US" sz="1300" b="1" dirty="0">
                <a:solidFill>
                  <a:srgbClr val="FF5050"/>
                </a:solidFill>
              </a:rPr>
              <a:t>그저</a:t>
            </a:r>
            <a:r>
              <a:rPr lang="ko-KR" altLang="en-US" sz="1300" dirty="0"/>
              <a:t> 갓</a:t>
            </a:r>
            <a:r>
              <a:rPr lang="en-US" altLang="ko-KR" sz="1300" dirty="0"/>
              <a:t>… </a:t>
            </a:r>
            <a:r>
              <a:rPr lang="ko-KR" altLang="en-US" sz="1300" dirty="0"/>
              <a:t>과제는 많았으나 배운 내용으로 어렵지 않게 할 수 있는 과제이다</a:t>
            </a:r>
            <a:r>
              <a:rPr lang="en-US" altLang="ko-KR" sz="1300" dirty="0"/>
              <a:t>.</a:t>
            </a:r>
          </a:p>
          <a:p>
            <a:pPr marL="342900" indent="-342900">
              <a:buAutoNum type="arabicPeriod"/>
            </a:pPr>
            <a:endParaRPr lang="en-US" altLang="ko-KR" sz="800" dirty="0"/>
          </a:p>
          <a:p>
            <a:r>
              <a:rPr lang="en-US" altLang="ko-KR" sz="1300" dirty="0"/>
              <a:t>2. </a:t>
            </a:r>
            <a:r>
              <a:rPr lang="ko-KR" altLang="en-US" sz="1300" dirty="0"/>
              <a:t>시험은 중간고사는 어렵고 기말고사는 꽤 </a:t>
            </a:r>
            <a:r>
              <a:rPr lang="ko-KR" altLang="en-US" sz="1300" b="1" dirty="0">
                <a:solidFill>
                  <a:srgbClr val="FF5050"/>
                </a:solidFill>
              </a:rPr>
              <a:t>쉽다</a:t>
            </a:r>
            <a:r>
              <a:rPr lang="en-US" altLang="ko-KR" sz="1300" dirty="0">
                <a:solidFill>
                  <a:srgbClr val="FF5050"/>
                </a:solidFill>
              </a:rPr>
              <a:t>.</a:t>
            </a:r>
          </a:p>
          <a:p>
            <a:endParaRPr lang="en-US" altLang="ko-KR" sz="800" dirty="0"/>
          </a:p>
          <a:p>
            <a:r>
              <a:rPr lang="en-US" altLang="ko-KR" sz="1300" dirty="0"/>
              <a:t>3. </a:t>
            </a:r>
            <a:r>
              <a:rPr lang="ko-KR" altLang="en-US" sz="1300" dirty="0"/>
              <a:t>교수님이 </a:t>
            </a:r>
            <a:r>
              <a:rPr lang="ko-KR" altLang="en-US" sz="1300" dirty="0" err="1"/>
              <a:t>강의력은</a:t>
            </a:r>
            <a:r>
              <a:rPr lang="ko-KR" altLang="en-US" sz="1300" dirty="0"/>
              <a:t> 정말 최고지만 내용 자체가 너무 어려워서 수업은 만만하지 않다</a:t>
            </a:r>
            <a:r>
              <a:rPr lang="en-US" altLang="ko-KR" sz="1300" dirty="0"/>
              <a:t>.</a:t>
            </a:r>
          </a:p>
          <a:p>
            <a:endParaRPr lang="en-US" altLang="ko-KR" sz="800" dirty="0"/>
          </a:p>
          <a:p>
            <a:r>
              <a:rPr lang="en-US" altLang="ko-KR" sz="1300" dirty="0"/>
              <a:t>4. </a:t>
            </a:r>
            <a:r>
              <a:rPr lang="ko-KR" altLang="en-US" sz="1300" dirty="0" err="1"/>
              <a:t>갓영종</a:t>
            </a:r>
            <a:r>
              <a:rPr lang="en-US" altLang="ko-KR" sz="1300" dirty="0"/>
              <a:t>! </a:t>
            </a:r>
            <a:r>
              <a:rPr lang="ko-KR" altLang="en-US" sz="1300" dirty="0"/>
              <a:t>모두들 </a:t>
            </a:r>
            <a:r>
              <a:rPr lang="ko-KR" altLang="en-US" sz="1300" dirty="0" err="1"/>
              <a:t>갓영종</a:t>
            </a:r>
            <a:r>
              <a:rPr lang="ko-KR" altLang="en-US" sz="1300" dirty="0"/>
              <a:t> 교수님 찬양하세요</a:t>
            </a:r>
            <a:r>
              <a:rPr lang="en-US" altLang="ko-KR" sz="13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082649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4" grpId="0" animBg="1"/>
      <p:bldP spid="6" grpId="0" animBg="1"/>
      <p:bldP spid="26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1347</TotalTime>
  <Words>1042</Words>
  <Application>Microsoft Office PowerPoint</Application>
  <PresentationFormat>화면 슬라이드 쇼(4:3)</PresentationFormat>
  <Paragraphs>223</Paragraphs>
  <Slides>17</Slides>
  <Notes>17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kim jihye</cp:lastModifiedBy>
  <cp:revision>70</cp:revision>
  <dcterms:created xsi:type="dcterms:W3CDTF">2016-11-03T20:47:04Z</dcterms:created>
  <dcterms:modified xsi:type="dcterms:W3CDTF">2019-06-05T08:38:38Z</dcterms:modified>
</cp:coreProperties>
</file>